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77"/>
  </p:notes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41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42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3" r:id="rId72"/>
    <p:sldId id="340" r:id="rId73"/>
    <p:sldId id="344" r:id="rId74"/>
    <p:sldId id="345" r:id="rId75"/>
    <p:sldId id="267" r:id="rId76"/>
  </p:sldIdLst>
  <p:sldSz cx="9144000" cy="6858000" type="screen4x3"/>
  <p:notesSz cx="6858000" cy="9144000"/>
  <p:custDataLst>
    <p:tags r:id="rId7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CA1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4" autoAdjust="0"/>
    <p:restoredTop sz="94467" autoAdjust="0"/>
  </p:normalViewPr>
  <p:slideViewPr>
    <p:cSldViewPr>
      <p:cViewPr varScale="1">
        <p:scale>
          <a:sx n="72" d="100"/>
          <a:sy n="72" d="100"/>
        </p:scale>
        <p:origin x="171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gs" Target="tags/tag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703263"/>
            <a:ext cx="4630738" cy="3473450"/>
          </a:xfrm>
          <a:ln/>
        </p:spPr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4" y="4416428"/>
            <a:ext cx="5140960" cy="4183063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083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703263"/>
            <a:ext cx="4630738" cy="3473450"/>
          </a:xfrm>
          <a:ln/>
        </p:spPr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4" y="4416428"/>
            <a:ext cx="5140960" cy="4183063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451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703263"/>
            <a:ext cx="4630738" cy="3473450"/>
          </a:xfrm>
          <a:ln/>
        </p:spPr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4" y="4416428"/>
            <a:ext cx="5140960" cy="4183063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122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703263"/>
            <a:ext cx="4630738" cy="3473450"/>
          </a:xfrm>
          <a:ln/>
        </p:spPr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4" y="4416428"/>
            <a:ext cx="5140960" cy="4183063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22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27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703263"/>
            <a:ext cx="4630738" cy="3473450"/>
          </a:xfrm>
          <a:ln/>
        </p:spPr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4" y="4416428"/>
            <a:ext cx="5140960" cy="4183063"/>
          </a:xfrm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3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8800"/>
            <a:ext cx="7772400" cy="90054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138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78677"/>
            <a:ext cx="6503987" cy="57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73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239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2313" y="44069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44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440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4040188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908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17638"/>
            <a:ext cx="4041775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6981" y="25908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070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834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Horizonta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566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417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8094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7" r:id="rId9"/>
    <p:sldLayoutId id="2147483706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charset="0"/>
        <a:buChar char="•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4.tiff"/><Relationship Id="rId7" Type="http://schemas.openxmlformats.org/officeDocument/2006/relationships/image" Target="../media/image45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5.tiff"/><Relationship Id="rId9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Multivariate Regression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Setting and Notation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6059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28F1-78D8-DE4A-9093-19FCE0613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Multivariate Regression: 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B6584-0ADE-1A4C-AC60-06E80B8780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Sales Data</a:t>
            </a:r>
          </a:p>
        </p:txBody>
      </p:sp>
    </p:spTree>
    <p:extLst>
      <p:ext uri="{BB962C8B-B14F-4D97-AF65-F5344CB8AC3E}">
        <p14:creationId xmlns:p14="http://schemas.microsoft.com/office/powerpoint/2010/main" val="1827146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7200" y="2013858"/>
                <a:ext cx="8229600" cy="206465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 are interested identifying variables that impact sales (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(variable sales in the R code on the next slide).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Variables we consider are (data in file BusinessSales.csv)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TV advertising expenditures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(variable </a:t>
                </a:r>
                <a:r>
                  <a:rPr lang="en-US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ad_tv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Online advertising expenditures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ad_online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Discount on product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(variable discount)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013858"/>
                <a:ext cx="8229600" cy="2064656"/>
              </a:xfrm>
              <a:prstGeom prst="rect">
                <a:avLst/>
              </a:prstGeom>
              <a:blipFill>
                <a:blip r:embed="rId3"/>
                <a:stretch>
                  <a:fillRect l="-593" t="-1475" b="-35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12800" y="4691743"/>
                <a:ext cx="7754616" cy="1404257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  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100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    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(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$10,000)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ad_tv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…  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100,1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(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$10,000)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ad_online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…  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100,2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(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Arial" panose="020B0604020202020204" pitchFamily="34" charset="0"/>
                  </a:rPr>
                  <a:t>$10,000)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discount: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…  ,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100,3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  (% discount)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4691743"/>
                <a:ext cx="7754616" cy="1404257"/>
              </a:xfrm>
              <a:prstGeom prst="rect">
                <a:avLst/>
              </a:prstGeom>
              <a:blipFill>
                <a:blip r:embed="rId4"/>
                <a:stretch>
                  <a:fillRect l="-629" t="-3043" b="-95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57200" y="4067629"/>
            <a:ext cx="8229600" cy="605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data for the past 100 weeks. That is, for each variable, we have a time series realization of length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(weeks):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1602000"/>
            <a:ext cx="1255486" cy="400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sz="3200" dirty="0"/>
              <a:t>Multiple Regression </a:t>
            </a:r>
            <a:br>
              <a:rPr lang="en-IN" sz="3200" dirty="0"/>
            </a:br>
            <a:r>
              <a:rPr lang="en-IN" sz="3200" dirty="0"/>
              <a:t>with Correlated Errors</a:t>
            </a:r>
          </a:p>
        </p:txBody>
      </p:sp>
    </p:spTree>
    <p:extLst>
      <p:ext uri="{BB962C8B-B14F-4D97-AF65-F5344CB8AC3E}">
        <p14:creationId xmlns:p14="http://schemas.microsoft.com/office/powerpoint/2010/main" val="258799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13" grpId="0"/>
      <p:bldP spid="14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72" y="1442145"/>
            <a:ext cx="4882456" cy="48824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8" b="50042"/>
          <a:stretch/>
        </p:blipFill>
        <p:spPr>
          <a:xfrm>
            <a:off x="2127942" y="2749046"/>
            <a:ext cx="4882459" cy="11371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Hypothetical Sales Data</a:t>
            </a:r>
          </a:p>
        </p:txBody>
      </p:sp>
    </p:spTree>
    <p:extLst>
      <p:ext uri="{BB962C8B-B14F-4D97-AF65-F5344CB8AC3E}">
        <p14:creationId xmlns:p14="http://schemas.microsoft.com/office/powerpoint/2010/main" val="704357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386114"/>
            <a:ext cx="1052286" cy="382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1" y="1809558"/>
            <a:ext cx="8229600" cy="12763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18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#Assuming a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exists with corresponding names below.</a:t>
            </a:r>
          </a:p>
          <a:p>
            <a:pPr>
              <a:lnSpc>
                <a:spcPts val="1800"/>
              </a:lnSpc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ksfit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=lm(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sales~ad_tv+ad_online+discount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BSales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800"/>
              </a:lnSpc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aic.wge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ksfit$residuals,p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=0:8, q=0)  # AIC picks p=7</a:t>
            </a:r>
          </a:p>
          <a:p>
            <a:pPr>
              <a:lnSpc>
                <a:spcPts val="18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fit=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arima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Bsales$sales,order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=c(7,0,0),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xreg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BSales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[,3:5])</a:t>
            </a:r>
          </a:p>
          <a:p>
            <a:pPr>
              <a:lnSpc>
                <a:spcPts val="18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080582"/>
            <a:ext cx="82296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Output time series multiple regression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7200" y="5879068"/>
                <a:ext cx="8229600" cy="3693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𝒔𝒂𝒍𝒆𝒔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𝟓𝟒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𝟓𝟓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𝟎𝟕</m:t>
                      </m:r>
                      <m:d>
                        <m:d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𝒂𝒅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𝒕𝒗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𝟎𝟗</m:t>
                      </m:r>
                      <m:d>
                        <m:d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𝒐𝒏𝒍𝒊𝒏𝒆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𝒂𝒅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−.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𝟏𝟓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𝒅𝒊𝒔𝒄𝒐𝒖𝒏𝒕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879068"/>
                <a:ext cx="8229600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57200" y="5564823"/>
            <a:ext cx="82296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Multiple regression equation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" y="3360947"/>
            <a:ext cx="8229600" cy="207732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6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>
              <a:lnSpc>
                <a:spcPts val="16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ar1      ar2     ar3     ar4     ar5     ar6      ar7 </a:t>
            </a:r>
          </a:p>
          <a:p>
            <a:pPr>
              <a:lnSpc>
                <a:spcPts val="16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1.4734  -0.8921  0.0749  0.0919  0.0438  0.1865  -0.1287 </a:t>
            </a:r>
          </a:p>
          <a:p>
            <a:pPr>
              <a:lnSpc>
                <a:spcPts val="16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s.e.0.1107   0.1963  0.2167  0.2057  0.2049  0.1852   0.1080</a:t>
            </a:r>
          </a:p>
          <a:p>
            <a:pPr>
              <a:lnSpc>
                <a:spcPts val="1600"/>
              </a:lnSpc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intercept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ad_tv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ad_online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discount</a:t>
            </a:r>
          </a:p>
          <a:p>
            <a:pPr>
              <a:lnSpc>
                <a:spcPts val="16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54.5513     0.0703    -0.0934    -0.1514</a:t>
            </a:r>
          </a:p>
          <a:p>
            <a:pPr>
              <a:lnSpc>
                <a:spcPts val="16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2.2040     0.3434     0.2075     0.1315</a:t>
            </a:r>
          </a:p>
          <a:p>
            <a:pPr>
              <a:lnSpc>
                <a:spcPts val="1600"/>
              </a:lnSpc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sigma^2 estimated as 1.411: log likelihood=-161.1,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=346.21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sz="3200" dirty="0"/>
              <a:t>Multiple Regression </a:t>
            </a:r>
            <a:br>
              <a:rPr lang="en-IN" sz="3200" dirty="0"/>
            </a:br>
            <a:r>
              <a:rPr lang="en-IN" sz="3200" dirty="0"/>
              <a:t>with Correlated Errors</a:t>
            </a:r>
          </a:p>
        </p:txBody>
      </p:sp>
    </p:spTree>
    <p:extLst>
      <p:ext uri="{BB962C8B-B14F-4D97-AF65-F5344CB8AC3E}">
        <p14:creationId xmlns:p14="http://schemas.microsoft.com/office/powerpoint/2010/main" val="22943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/>
      <p:bldP spid="9" grpId="0"/>
      <p:bldP spid="10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495990"/>
            <a:ext cx="8229600" cy="15792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errors in the standard multiple regression satisfy an AR(7) and are correlated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None of the variables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ad_tv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ad_online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or discount are significantly different from zero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final model residuals are not white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fit$resid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5598160" cy="3864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221331"/>
            <a:ext cx="2001520" cy="3882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Summary: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555159"/>
            <a:ext cx="8198778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results are not very enlightening (or encouraging)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try adding a trend term to the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78441F-4F0B-3946-A0AC-66F5AFCD6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37" y="3141303"/>
            <a:ext cx="2189378" cy="15076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729290-05E4-D849-AF2E-C32500964811}"/>
              </a:ext>
            </a:extLst>
          </p:cNvPr>
          <p:cNvSpPr/>
          <p:nvPr/>
        </p:nvSpPr>
        <p:spPr>
          <a:xfrm>
            <a:off x="6396394" y="3237223"/>
            <a:ext cx="2086533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dirty="0" err="1"/>
              <a:t>ltest</a:t>
            </a:r>
            <a:r>
              <a:rPr lang="en-US" sz="1400" dirty="0"/>
              <a:t> = </a:t>
            </a:r>
            <a:r>
              <a:rPr lang="en-US" sz="1400" dirty="0" err="1"/>
              <a:t>ljung.wge</a:t>
            </a:r>
            <a:r>
              <a:rPr lang="en-US" sz="1400" dirty="0"/>
              <a:t>(</a:t>
            </a:r>
            <a:r>
              <a:rPr lang="en-US" sz="1400" dirty="0" err="1"/>
              <a:t>fit$resid</a:t>
            </a:r>
            <a:r>
              <a:rPr lang="en-US" sz="1400" dirty="0"/>
              <a:t>)</a:t>
            </a:r>
          </a:p>
          <a:p>
            <a:pPr>
              <a:spcBef>
                <a:spcPts val="600"/>
              </a:spcBef>
            </a:pPr>
            <a:r>
              <a:rPr lang="en-US" sz="1400" dirty="0" err="1"/>
              <a:t>ltest$pval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4541B4-0885-F247-949C-AF9D9F8B8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3843745"/>
            <a:ext cx="1663700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2975C6-B90C-C543-9506-5C8ADDEA6923}"/>
              </a:ext>
            </a:extLst>
          </p:cNvPr>
          <p:cNvSpPr txBox="1"/>
          <p:nvPr/>
        </p:nvSpPr>
        <p:spPr>
          <a:xfrm>
            <a:off x="457200" y="4826601"/>
            <a:ext cx="82296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is strong evidence that the residuals are serially correlated.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sz="3600" dirty="0"/>
              <a:t>Comments about Regression Equation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BB6BEC-9DF9-3F40-9196-91681A51A9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15"/>
          <a:stretch/>
        </p:blipFill>
        <p:spPr>
          <a:xfrm>
            <a:off x="3431369" y="3100897"/>
            <a:ext cx="2250440" cy="17074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A2DEFD-8F0C-564A-95C5-BC8483CD8CF3}"/>
              </a:ext>
            </a:extLst>
          </p:cNvPr>
          <p:cNvSpPr/>
          <p:nvPr/>
        </p:nvSpPr>
        <p:spPr>
          <a:xfrm>
            <a:off x="4057275" y="4607022"/>
            <a:ext cx="1029449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 err="1"/>
              <a:t>acf</a:t>
            </a:r>
            <a:r>
              <a:rPr lang="en-US" sz="1200" dirty="0"/>
              <a:t>(</a:t>
            </a:r>
            <a:r>
              <a:rPr lang="en-US" sz="1200" dirty="0" err="1"/>
              <a:t>fit$resid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921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  <p:bldP spid="6" grpId="0"/>
      <p:bldP spid="7" grpId="0" build="p"/>
      <p:bldP spid="9" grpId="0"/>
      <p:bldP spid="11" grpId="0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663149"/>
            <a:ext cx="8229600" cy="12554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19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t=1:100</a:t>
            </a:r>
          </a:p>
          <a:p>
            <a:pPr>
              <a:lnSpc>
                <a:spcPts val="1900"/>
              </a:lnSpc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ksfit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=lm(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sales~t+ad_tv+ad_online+discount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BSales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ts val="1900"/>
              </a:lnSpc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aic.wge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ksfit$residuals,p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=0:8,q=0:0)  # AIC picks p=6</a:t>
            </a:r>
          </a:p>
          <a:p>
            <a:pPr>
              <a:lnSpc>
                <a:spcPts val="19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fit=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arima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BSales$sales,order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=c(6,0,0),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xreg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t,BSales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[,3:5]))</a:t>
            </a:r>
          </a:p>
          <a:p>
            <a:pPr>
              <a:lnSpc>
                <a:spcPts val="19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386114"/>
            <a:ext cx="8229600" cy="3368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Add a trend term (t=week) to the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706573"/>
            <a:ext cx="5486400" cy="333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Multiple regression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7200" y="6004964"/>
                <a:ext cx="8229600" cy="3693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𝒔𝒂𝒍𝒆𝒔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𝟓𝟏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𝟗𝟐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𝟎𝟓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𝒘𝒆𝒆𝒌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𝟏𝟏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𝒂𝒅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𝒕𝒗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𝟎𝟓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𝒐𝒏𝒍𝒊𝒏𝒆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𝒂𝒅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𝒅𝒊𝒔𝒄𝒐𝒖𝒏𝒕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004964"/>
                <a:ext cx="8229600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57200" y="2869862"/>
            <a:ext cx="77724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 time series multiple regression analysis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7200" y="3151418"/>
            <a:ext cx="8599714" cy="228237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7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>
              <a:lnSpc>
                <a:spcPts val="17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ar1      ar2     ar3     ar4     ar5      ar6  </a:t>
            </a:r>
          </a:p>
          <a:p>
            <a:pPr>
              <a:lnSpc>
                <a:spcPts val="17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1.4090  -0.8778  0.0180  0.0562  0.1676  -0.0364 </a:t>
            </a:r>
          </a:p>
          <a:p>
            <a:pPr>
              <a:lnSpc>
                <a:spcPts val="1700"/>
              </a:lnSpc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s.e.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0.1131   0.1978  0.2182  0.2057  0.1785   0.1050</a:t>
            </a:r>
          </a:p>
          <a:p>
            <a:pPr>
              <a:lnSpc>
                <a:spcPts val="1700"/>
              </a:lnSpc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7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intercept      t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ad_tv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ad_online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discount</a:t>
            </a:r>
          </a:p>
          <a:p>
            <a:pPr>
              <a:lnSpc>
                <a:spcPts val="17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51.9224    0.0465  0.1123    -0.0508   -0.1701</a:t>
            </a:r>
          </a:p>
          <a:p>
            <a:pPr>
              <a:lnSpc>
                <a:spcPts val="17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2.2242    0.0148  0.3549     0.1939    0.1052</a:t>
            </a:r>
          </a:p>
          <a:p>
            <a:pPr>
              <a:lnSpc>
                <a:spcPts val="1700"/>
              </a:lnSpc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700"/>
              </a:lnSpc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sigma^2 estimated as 1.363:  log likelihood = -159.14,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342.29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576286" y="4446991"/>
            <a:ext cx="838200" cy="5235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461260" y="5002464"/>
            <a:ext cx="310515" cy="1079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19400" y="5369970"/>
            <a:ext cx="5105400" cy="381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(week) is significant, other variables are not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sz="3200" dirty="0"/>
              <a:t>Multiple Regression </a:t>
            </a:r>
            <a:br>
              <a:rPr lang="en-IN" sz="3200" dirty="0"/>
            </a:br>
            <a:r>
              <a:rPr lang="en-IN" sz="3200" dirty="0"/>
              <a:t>with Correlated Errors</a:t>
            </a:r>
          </a:p>
        </p:txBody>
      </p:sp>
    </p:spTree>
    <p:extLst>
      <p:ext uri="{BB962C8B-B14F-4D97-AF65-F5344CB8AC3E}">
        <p14:creationId xmlns:p14="http://schemas.microsoft.com/office/powerpoint/2010/main" val="63147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0" grpId="0"/>
      <p:bldP spid="16" grpId="0"/>
      <p:bldP spid="20" grpId="0"/>
      <p:bldP spid="11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26289"/>
            <a:ext cx="8229600" cy="2227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Again the errors in the standard multiple regression satisfy an AR(6) and are correlated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 was significant (with positive slope) so it seems that sales are increasing with time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None of the variables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ad_tv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ad_online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or discount are significantly different from zero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final model residuals are not white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06975"/>
            <a:ext cx="8229600" cy="3846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655525"/>
            <a:ext cx="2001520" cy="4300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Summary: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968664"/>
            <a:ext cx="8229600" cy="3854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keep working on this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821E6D-DAE9-9F40-84DF-57F7E6BBE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3313010"/>
            <a:ext cx="2438400" cy="16802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C7C0BEE-F3FD-A047-929E-98F9F47843C6}"/>
              </a:ext>
            </a:extLst>
          </p:cNvPr>
          <p:cNvSpPr/>
          <p:nvPr/>
        </p:nvSpPr>
        <p:spPr>
          <a:xfrm>
            <a:off x="1191992" y="3827949"/>
            <a:ext cx="2086533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 err="1"/>
              <a:t>ltest</a:t>
            </a:r>
            <a:r>
              <a:rPr lang="en-US" sz="1600" dirty="0"/>
              <a:t> = </a:t>
            </a:r>
            <a:r>
              <a:rPr lang="en-US" sz="1600" dirty="0" err="1"/>
              <a:t>ljung.wge</a:t>
            </a:r>
            <a:r>
              <a:rPr lang="en-US" sz="1600" dirty="0"/>
              <a:t>(</a:t>
            </a:r>
            <a:r>
              <a:rPr lang="en-US" sz="1600" dirty="0" err="1"/>
              <a:t>fit$resid</a:t>
            </a:r>
            <a:r>
              <a:rPr lang="en-US" sz="1600" dirty="0"/>
              <a:t>)</a:t>
            </a:r>
          </a:p>
          <a:p>
            <a:pPr>
              <a:spcBef>
                <a:spcPts val="600"/>
              </a:spcBef>
            </a:pPr>
            <a:r>
              <a:rPr lang="en-US" sz="1600" dirty="0" err="1"/>
              <a:t>ltest$pval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502A5E-A65B-5D43-8157-7235FAC2E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468066"/>
            <a:ext cx="1627097" cy="4922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38707A-F39F-1A49-B273-1E62A1D897B1}"/>
              </a:ext>
            </a:extLst>
          </p:cNvPr>
          <p:cNvSpPr txBox="1"/>
          <p:nvPr/>
        </p:nvSpPr>
        <p:spPr>
          <a:xfrm>
            <a:off x="457200" y="5003111"/>
            <a:ext cx="4572000" cy="609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is strong evidence that the residuals are serially correlated.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/>
              <a:t>Comments about Regression </a:t>
            </a:r>
            <a:br>
              <a:rPr lang="en-IN" sz="3200"/>
            </a:br>
            <a:r>
              <a:rPr lang="en-IN" sz="3200"/>
              <a:t>Equation with Trend Included</a:t>
            </a:r>
            <a:endParaRPr lang="en-IN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32AD4-7EA0-8345-AFFC-F4847505DD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89"/>
          <a:stretch/>
        </p:blipFill>
        <p:spPr>
          <a:xfrm>
            <a:off x="5970195" y="5029200"/>
            <a:ext cx="2080409" cy="15719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7DB3AB-74AF-3F41-9BDD-CF8F37B24A61}"/>
              </a:ext>
            </a:extLst>
          </p:cNvPr>
          <p:cNvSpPr/>
          <p:nvPr/>
        </p:nvSpPr>
        <p:spPr>
          <a:xfrm>
            <a:off x="6495674" y="6458981"/>
            <a:ext cx="1029449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 err="1"/>
              <a:t>acf</a:t>
            </a:r>
            <a:r>
              <a:rPr lang="en-US" sz="1200" dirty="0"/>
              <a:t>(</a:t>
            </a:r>
            <a:r>
              <a:rPr lang="en-US" sz="1200" dirty="0" err="1"/>
              <a:t>fit$resid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922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/>
      <p:bldP spid="6" grpId="0"/>
      <p:bldP spid="7" grpId="0" build="p"/>
      <p:bldP spid="9" grpId="0"/>
      <p:bldP spid="11" grpId="0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4446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45175-9EC6-E44C-B2E4-8058ED817F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Multivariate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6C2E4-4A72-A746-8C13-FFA54A9586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Lagged Variables</a:t>
            </a:r>
          </a:p>
        </p:txBody>
      </p:sp>
    </p:spTree>
    <p:extLst>
      <p:ext uri="{BB962C8B-B14F-4D97-AF65-F5344CB8AC3E}">
        <p14:creationId xmlns:p14="http://schemas.microsoft.com/office/powerpoint/2010/main" val="2492133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371600"/>
            <a:ext cx="8229600" cy="47859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Advertising for the week didn’t seem to predict sales for that week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could be that advertising has a “lag” effect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That is, advertising for the current week may have more effect on sales next week than this week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next considered a multiple regression in which the “advertising variables at time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” are actually costs for the previous week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These will be denoted ad_tv1 and ad_online1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new variables will be </a:t>
            </a:r>
          </a:p>
          <a:p>
            <a:pPr indent="855663">
              <a:spcBef>
                <a:spcPts val="600"/>
              </a:spcBef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ad_tv1[t]=</a:t>
            </a:r>
            <a:r>
              <a:rPr lang="en-US" sz="2000" b="0" dirty="0" err="1">
                <a:latin typeface="Arial" panose="020B0604020202020204" pitchFamily="34" charset="0"/>
                <a:cs typeface="Arial" panose="020B0604020202020204" pitchFamily="34" charset="0"/>
              </a:rPr>
              <a:t>ad_tv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[t-1]</a:t>
            </a:r>
          </a:p>
          <a:p>
            <a:pPr indent="855663"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ad_online1[t]=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ad_online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[t-1]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How About Using Lagged Variables?</a:t>
            </a:r>
          </a:p>
        </p:txBody>
      </p:sp>
    </p:spTree>
    <p:extLst>
      <p:ext uri="{BB962C8B-B14F-4D97-AF65-F5344CB8AC3E}">
        <p14:creationId xmlns:p14="http://schemas.microsoft.com/office/powerpoint/2010/main" val="286305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199" y="823686"/>
                <a:ext cx="8229601" cy="123008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previous units, a realization of length </a:t>
                </a:r>
                <a:r>
                  <a:rPr lang="en-US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(say on the variable “monthly sales”) was denoted by: </a:t>
                </a:r>
                <a:b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…  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823686"/>
                <a:ext cx="8229601" cy="1230086"/>
              </a:xfrm>
              <a:prstGeom prst="rect">
                <a:avLst/>
              </a:prstGeom>
              <a:blipFill>
                <a:blip r:embed="rId3"/>
                <a:stretch>
                  <a:fillRect l="-1111" t="-39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198" y="2017486"/>
                <a:ext cx="8229601" cy="224608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Our analyses in previous units have shown 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to use an observed realization of length </a:t>
                </a:r>
                <a:r>
                  <a:rPr lang="en-US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 model the correlation structure within the time series on sales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sing AR, ARMA, ARIMA, seasonal, etc. models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to predict future sales: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…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2017486"/>
                <a:ext cx="8229601" cy="2246086"/>
              </a:xfrm>
              <a:prstGeom prst="rect">
                <a:avLst/>
              </a:prstGeom>
              <a:blipFill>
                <a:blip r:embed="rId4"/>
                <a:stretch>
                  <a:fillRect l="-1111" t="-1902" b="-21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57199" y="4172021"/>
            <a:ext cx="8229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is called a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univariate (one-variable)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199" y="5152846"/>
            <a:ext cx="8229600" cy="12003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this unit we will consider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multivariate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approaches that use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more than one time-series variable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better understand data, make decisions (forecasts, etc.)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442686"/>
            <a:ext cx="8229600" cy="4281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Univariate modeling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199" y="4763155"/>
            <a:ext cx="8229600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Multivariate modeling</a:t>
            </a:r>
          </a:p>
        </p:txBody>
      </p:sp>
    </p:spTree>
    <p:extLst>
      <p:ext uri="{BB962C8B-B14F-4D97-AF65-F5344CB8AC3E}">
        <p14:creationId xmlns:p14="http://schemas.microsoft.com/office/powerpoint/2010/main" val="219987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 bldLvl="2"/>
      <p:bldP spid="10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2F0147-256F-0F4F-B4C5-EAFEA875DB8A}"/>
              </a:ext>
            </a:extLst>
          </p:cNvPr>
          <p:cNvSpPr txBox="1"/>
          <p:nvPr/>
        </p:nvSpPr>
        <p:spPr>
          <a:xfrm>
            <a:off x="9525000" y="1283600"/>
            <a:ext cx="8229600" cy="2538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#Explicitly</a:t>
            </a: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(Y = c(1,1,2,3,4,4,5,8),X1 = c(5,6,6,7,7,8,8,9))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X1_L1 = numeric(length(df$X1))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X1_L1 = c(NA,df$X1[1:length(df$X1)-1]) #X1 lagged once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X1_L2 = c(NA,NA,df$X1[(1-(length(df$X1)-2))]) #X1 lagged twice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df$X1_L1 = X1_L1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df$X1_L2 = X1_L2</a:t>
            </a: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36857F-28BF-B444-A369-D17195A0E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48" y="4028006"/>
            <a:ext cx="1868352" cy="23087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Lagged Variables in 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45609-9CAD-5F42-838A-F17B48A98828}"/>
              </a:ext>
            </a:extLst>
          </p:cNvPr>
          <p:cNvSpPr txBox="1"/>
          <p:nvPr/>
        </p:nvSpPr>
        <p:spPr>
          <a:xfrm>
            <a:off x="492858" y="1600200"/>
            <a:ext cx="8229600" cy="1905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#Example: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#With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lag function</a:t>
            </a: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data.frame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(Y = c(1,1,2,3,4,4,5,8),X1 = c(5,6,6,7,7,8,8,9))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df$X1_L1 =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::lag(df$X1,1)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df$X1_L2 =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::lag(df$X1,2)</a:t>
            </a: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69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8693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4D245-40FD-FB4D-A3BD-82E9CD0781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Multivariate Regression: Example 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4FEB0-11A9-744D-A4FF-D60F9A6B74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Using Lagged Variables</a:t>
            </a:r>
          </a:p>
        </p:txBody>
      </p:sp>
    </p:spTree>
    <p:extLst>
      <p:ext uri="{BB962C8B-B14F-4D97-AF65-F5344CB8AC3E}">
        <p14:creationId xmlns:p14="http://schemas.microsoft.com/office/powerpoint/2010/main" val="1975849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57200" y="3369380"/>
            <a:ext cx="8229600" cy="3340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With Lagged “ad” variables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57200" y="3967858"/>
            <a:ext cx="8229600" cy="21717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ar1     ar2      ar3      ar4      ar5      ar6     ar7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-0.5197  0.1348  -0.0787  -0.1155  -0.1954  -0.0004  0.0485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s.e.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0.1839  0.1689   0.1233   0.1256   0.1309   0.1884  0.1574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intercept  ad_tv1  ad_online1 discount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4.8382  3.4341      8.1152  -0.0573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s.e.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2.8270  0.6166      1.2447   0.0281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sigma^2 estimated as 1.642:  log likelihood = -165.43,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354.86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298701" y="5045775"/>
            <a:ext cx="2031999" cy="695322"/>
          </a:xfrm>
          <a:prstGeom prst="roundRect">
            <a:avLst/>
          </a:prstGeom>
          <a:noFill/>
          <a:ln w="28575"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400800" y="5050533"/>
            <a:ext cx="2286000" cy="64008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“ad” variables are highly significant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 flipH="1">
            <a:off x="4343400" y="5302130"/>
            <a:ext cx="2057400" cy="0"/>
          </a:xfrm>
          <a:prstGeom prst="straightConnector1">
            <a:avLst/>
          </a:prstGeom>
          <a:ln w="28575">
            <a:solidFill>
              <a:srgbClr val="F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E05BBD7-15F7-7E4D-836F-5D89F51CF6CB}"/>
              </a:ext>
            </a:extLst>
          </p:cNvPr>
          <p:cNvSpPr/>
          <p:nvPr/>
        </p:nvSpPr>
        <p:spPr>
          <a:xfrm>
            <a:off x="457200" y="1295400"/>
            <a:ext cx="8686800" cy="196144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ad_tv1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::lag(BSales$ad_tv,1)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ad_online1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::lag(BSales$ad_online,1)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discount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BSales$discount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BSales$ad_tv1= ad_tv1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BSales$ad_online1 = ad_online1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ksfit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(sales~ad_tv1+ad_online1+discount, data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BSales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aic.wge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ksfit$residuals,p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=0:8,q=0:0)  # AIC picks p=7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fit=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arima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BSales$sales,order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=c(7,0,0),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xreg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(ad_tv1, ad_online1, discount))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30EA681-9D2D-734F-A735-09B423C3FA98}"/>
                  </a:ext>
                </a:extLst>
              </p:cNvPr>
              <p:cNvSpPr/>
              <p:nvPr/>
            </p:nvSpPr>
            <p:spPr>
              <a:xfrm>
                <a:off x="457200" y="3681200"/>
                <a:ext cx="8340104" cy="38151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𝑆𝑎𝑙𝑒𝑠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Symbol" panose="05050102010706020507" pitchFamily="18" charset="2"/>
                                  </a:rPr>
                                  <m:t>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Symbol" panose="05050102010706020507" pitchFamily="18" charset="2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𝑎𝑑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_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𝑎𝑑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_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𝑜𝑛𝑙𝑖𝑛𝑒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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𝑑𝑖𝑠𝑐𝑜𝑢𝑛𝑡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          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is AR(7)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30EA681-9D2D-734F-A735-09B423C3FA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681200"/>
                <a:ext cx="8340104" cy="381515"/>
              </a:xfrm>
              <a:prstGeom prst="rect">
                <a:avLst/>
              </a:prstGeom>
              <a:blipFill>
                <a:blip r:embed="rId2"/>
                <a:stretch>
                  <a:fillRect t="-4839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Multiple Regression </a:t>
            </a:r>
            <a:br>
              <a:rPr lang="en-IN" sz="3200" dirty="0"/>
            </a:br>
            <a:r>
              <a:rPr lang="en-IN" sz="3200" dirty="0"/>
              <a:t>with Correlated Errors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9765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  <p:bldP spid="19" grpId="0" animBg="1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413500" y="5257800"/>
            <a:ext cx="2271078" cy="68294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“ad” variables are highly significant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594973"/>
            <a:ext cx="7639684" cy="3365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Lagged “ad” variables and trend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4168502"/>
            <a:ext cx="8229600" cy="22794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ar1     ar2      ar3      ar4      ar5     ar6     ar7</a:t>
            </a: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-0.5062  0.1265  -0.1053  -0.1388  -0.1985  0.0109  0.0493</a:t>
            </a:r>
          </a:p>
          <a:p>
            <a:pPr>
              <a:lnSpc>
                <a:spcPts val="1700"/>
              </a:lnSpc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s.e.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0.1883  0.1537   0.1138   0.1160   0.1206  0.1805  0.1535</a:t>
            </a:r>
          </a:p>
          <a:p>
            <a:pPr>
              <a:lnSpc>
                <a:spcPts val="1700"/>
              </a:lnSpc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intercept       t  ad_tv1  ad_online1  discount</a:t>
            </a: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6.2215  0.0065  3.3180      7.8248   -0.0453</a:t>
            </a:r>
          </a:p>
          <a:p>
            <a:pPr>
              <a:lnSpc>
                <a:spcPts val="1700"/>
              </a:lnSpc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s.e.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2.7820  0.0038  0.6288      1.3020    0.0276</a:t>
            </a:r>
          </a:p>
          <a:p>
            <a:pPr>
              <a:lnSpc>
                <a:spcPts val="1700"/>
              </a:lnSpc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sigma^2 estimated as 1.577:  log likelihood = -163.43,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352.87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126422" y="5257800"/>
            <a:ext cx="2055178" cy="682947"/>
          </a:xfrm>
          <a:prstGeom prst="roundRect">
            <a:avLst/>
          </a:prstGeom>
          <a:noFill/>
          <a:ln w="28575"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5181600" y="5499100"/>
            <a:ext cx="1231900" cy="0"/>
          </a:xfrm>
          <a:prstGeom prst="straightConnector1">
            <a:avLst/>
          </a:prstGeom>
          <a:ln w="28575">
            <a:solidFill>
              <a:srgbClr val="F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A0164FE-84B3-8743-9161-78E528B51E54}"/>
              </a:ext>
            </a:extLst>
          </p:cNvPr>
          <p:cNvSpPr/>
          <p:nvPr/>
        </p:nvSpPr>
        <p:spPr>
          <a:xfrm>
            <a:off x="76200" y="1447800"/>
            <a:ext cx="8991600" cy="221525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t=1:100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ad_tv1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::lag(BSales$ad_tv,1)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ad_online1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::lag(BSales$ad_online,1)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BSales$ad_tv1= ad_tv1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BSales$ad_online1 = ad_online1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ksfit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sales~t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ad_tv1+ad_online1+discount, data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BSales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aic.wge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ksfit$residuals,p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=0:8,q=0:0)  # AIC picks p=7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fit=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arima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Bsales$sales,order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=c(7,0,0),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xreg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(t, ad_tv1, ad_online1, discount))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42CE9ED-4ABE-FD4E-8103-0C02887D6372}"/>
                  </a:ext>
                </a:extLst>
              </p:cNvPr>
              <p:cNvSpPr/>
              <p:nvPr/>
            </p:nvSpPr>
            <p:spPr>
              <a:xfrm>
                <a:off x="457200" y="3898914"/>
                <a:ext cx="8229600" cy="38151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𝑆𝑎𝑙𝑒𝑠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Symbol" panose="05050102010706020507" pitchFamily="18" charset="2"/>
                                  </a:rPr>
                                  <m:t>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Symbol" panose="05050102010706020507" pitchFamily="18" charset="2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Symbol" panose="05050102010706020507" pitchFamily="18" charset="2"/>
                                  </a:rPr>
                                  <m:t>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+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𝑎𝑑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_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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𝑎𝑑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_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𝑜𝑛𝑙𝑖𝑛𝑒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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4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𝑑𝑖𝑠𝑐𝑜𝑢𝑛𝑡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          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is AR(7)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42CE9ED-4ABE-FD4E-8103-0C02887D6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898914"/>
                <a:ext cx="8229600" cy="381515"/>
              </a:xfrm>
              <a:prstGeom prst="rect">
                <a:avLst/>
              </a:prstGeom>
              <a:blipFill>
                <a:blip r:embed="rId2"/>
                <a:stretch>
                  <a:fillRect t="-4839" b="-96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IN" sz="3200" dirty="0"/>
              <a:t>Multiple Regression </a:t>
            </a:r>
            <a:br>
              <a:rPr lang="en-IN" sz="3200" dirty="0"/>
            </a:br>
            <a:r>
              <a:rPr lang="en-IN" sz="3200" dirty="0"/>
              <a:t>with Correlated Errors</a:t>
            </a:r>
          </a:p>
        </p:txBody>
      </p:sp>
    </p:spTree>
    <p:extLst>
      <p:ext uri="{BB962C8B-B14F-4D97-AF65-F5344CB8AC3E}">
        <p14:creationId xmlns:p14="http://schemas.microsoft.com/office/powerpoint/2010/main" val="419870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411104"/>
            <a:ext cx="8229600" cy="3803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Lagged “ad” variables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720559"/>
            <a:ext cx="8229600" cy="227241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ar1     ar2      ar3      ar4      ar5      ar6     ar7</a:t>
            </a: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-0.5197  0.1348  -0.0787  -0.1155  -0.1954  -0.0004  0.0485</a:t>
            </a:r>
          </a:p>
          <a:p>
            <a:pPr>
              <a:lnSpc>
                <a:spcPts val="1700"/>
              </a:lnSpc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s.e.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0.1839  0.1689   0.1233   0.1256   0.1309   0.1884  0.1574</a:t>
            </a:r>
          </a:p>
          <a:p>
            <a:pPr>
              <a:lnSpc>
                <a:spcPts val="1700"/>
              </a:lnSpc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intercept  ad_tv1  ad_online1 discount</a:t>
            </a: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4.8382  3.4341      8.1152  -0.0573</a:t>
            </a:r>
          </a:p>
          <a:p>
            <a:pPr>
              <a:lnSpc>
                <a:spcPts val="1700"/>
              </a:lnSpc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s.e.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2.8270  0.6166      1.2447   0.0281</a:t>
            </a:r>
          </a:p>
          <a:p>
            <a:pPr>
              <a:lnSpc>
                <a:spcPts val="1700"/>
              </a:lnSpc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sigma^2 estimated as 1.642:  log likelihood = -165.43,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354.86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61552" y="2789654"/>
            <a:ext cx="2081848" cy="704026"/>
          </a:xfrm>
          <a:prstGeom prst="roundRect">
            <a:avLst/>
          </a:prstGeom>
          <a:noFill/>
          <a:ln w="28575"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24600" y="2829024"/>
            <a:ext cx="2362200" cy="64008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“ad” variables are highly significant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878680"/>
            <a:ext cx="7639684" cy="3714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Lagged “ad” variables and trend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4183481"/>
            <a:ext cx="8229600" cy="22098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ar1     ar2      ar3      ar4      ar5     ar6     ar7</a:t>
            </a: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-0.5062  0.1265  -0.1053  -0.1388  -0.1985  0.0109  0.0493</a:t>
            </a:r>
          </a:p>
          <a:p>
            <a:pPr>
              <a:lnSpc>
                <a:spcPts val="1700"/>
              </a:lnSpc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s.e.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0.1883  0.1537   0.1138   0.1160   0.1206  0.1805  0.1535</a:t>
            </a:r>
          </a:p>
          <a:p>
            <a:pPr>
              <a:lnSpc>
                <a:spcPts val="1700"/>
              </a:lnSpc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intercept       t  ad_tv1  ad_online1  discount</a:t>
            </a: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6.2215  0.0065  3.3180      7.8248   -0.0453</a:t>
            </a:r>
          </a:p>
          <a:p>
            <a:pPr>
              <a:lnSpc>
                <a:spcPts val="1700"/>
              </a:lnSpc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s.e.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2.7820  0.0038  0.6288      1.3020    0.0276</a:t>
            </a:r>
          </a:p>
          <a:p>
            <a:pPr>
              <a:lnSpc>
                <a:spcPts val="1700"/>
              </a:lnSpc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700"/>
              </a:lnSpc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sigma^2 estimated as 1.577:  log likelihood = -163.43,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352.87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108642" y="5288383"/>
            <a:ext cx="2072958" cy="669921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cxnSp>
        <p:nvCxnSpPr>
          <p:cNvPr id="12" name="Straight Arrow Connector 11"/>
          <p:cNvCxnSpPr>
            <a:cxnSpLocks/>
            <a:stCxn id="7" idx="1"/>
          </p:cNvCxnSpPr>
          <p:nvPr/>
        </p:nvCxnSpPr>
        <p:spPr>
          <a:xfrm flipH="1">
            <a:off x="4371975" y="3149064"/>
            <a:ext cx="1952625" cy="141446"/>
          </a:xfrm>
          <a:prstGeom prst="straightConnector1">
            <a:avLst/>
          </a:prstGeom>
          <a:ln w="28575">
            <a:solidFill>
              <a:srgbClr val="F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4851400" y="3461804"/>
            <a:ext cx="1473200" cy="1798000"/>
          </a:xfrm>
          <a:prstGeom prst="straightConnector1">
            <a:avLst/>
          </a:prstGeom>
          <a:ln w="28575">
            <a:solidFill>
              <a:srgbClr val="F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15D3B7-7EBE-A54C-B3A2-54E0C3E8BE81}"/>
              </a:ext>
            </a:extLst>
          </p:cNvPr>
          <p:cNvCxnSpPr/>
          <p:nvPr/>
        </p:nvCxnSpPr>
        <p:spPr>
          <a:xfrm>
            <a:off x="7715248" y="3897896"/>
            <a:ext cx="0" cy="2182640"/>
          </a:xfrm>
          <a:prstGeom prst="straightConnector1">
            <a:avLst/>
          </a:prstGeom>
          <a:ln>
            <a:solidFill>
              <a:srgbClr val="354CA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71FF2BB-7D6E-244A-AA1C-196717D1D9E6}"/>
              </a:ext>
            </a:extLst>
          </p:cNvPr>
          <p:cNvSpPr/>
          <p:nvPr/>
        </p:nvSpPr>
        <p:spPr>
          <a:xfrm>
            <a:off x="6324601" y="5202677"/>
            <a:ext cx="1276349" cy="85245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AIC favors model with trend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Multiple Regression </a:t>
            </a:r>
            <a:br>
              <a:rPr lang="en-IN" sz="3200" dirty="0"/>
            </a:br>
            <a:r>
              <a:rPr lang="en-IN" sz="3200" dirty="0"/>
              <a:t>with Correlated Errors</a:t>
            </a:r>
          </a:p>
        </p:txBody>
      </p:sp>
    </p:spTree>
    <p:extLst>
      <p:ext uri="{BB962C8B-B14F-4D97-AF65-F5344CB8AC3E}">
        <p14:creationId xmlns:p14="http://schemas.microsoft.com/office/powerpoint/2010/main" val="253179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952172"/>
            <a:ext cx="8229600" cy="1865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Again, the errors in the standard multiple regression are correlated.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Discount was not significant with or without trend in the model.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Lagged variables ad_tv1 and ad_online1 were highly significant.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the presence of the lagged variables, time (trend) was not significant (although favored by AIC).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final model residuals (with trend) are white: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602000"/>
            <a:ext cx="8229600" cy="357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88913"/>
            <a:ext cx="8229599" cy="4107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Summary: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199" y="5893714"/>
            <a:ext cx="8229599" cy="3748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Advertising effects seem to be delayed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CA9D5-04D6-6447-9661-B649A900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433" y="4419600"/>
            <a:ext cx="1295400" cy="495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3F1B48-6DD1-4548-9CF9-2B7DE4AD46B7}"/>
              </a:ext>
            </a:extLst>
          </p:cNvPr>
          <p:cNvSpPr/>
          <p:nvPr/>
        </p:nvSpPr>
        <p:spPr>
          <a:xfrm>
            <a:off x="1113867" y="3820890"/>
            <a:ext cx="2086533" cy="52322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dirty="0" err="1"/>
              <a:t>ltest</a:t>
            </a:r>
            <a:r>
              <a:rPr lang="en-US" sz="1400" dirty="0"/>
              <a:t> = </a:t>
            </a:r>
            <a:r>
              <a:rPr lang="en-US" sz="1400" dirty="0" err="1"/>
              <a:t>ljung.wge</a:t>
            </a:r>
            <a:r>
              <a:rPr lang="en-US" sz="1400" dirty="0"/>
              <a:t>(</a:t>
            </a:r>
            <a:r>
              <a:rPr lang="en-US" sz="1400" dirty="0" err="1"/>
              <a:t>fit$resid</a:t>
            </a:r>
            <a:r>
              <a:rPr lang="en-US" sz="1400" dirty="0"/>
              <a:t>)</a:t>
            </a:r>
          </a:p>
          <a:p>
            <a:pPr>
              <a:spcBef>
                <a:spcPts val="600"/>
              </a:spcBef>
            </a:pPr>
            <a:r>
              <a:rPr lang="en-US" sz="1400" dirty="0" err="1"/>
              <a:t>ltest$pval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430D2E-7350-844B-9A34-7CA5F45D3D5B}"/>
              </a:ext>
            </a:extLst>
          </p:cNvPr>
          <p:cNvSpPr txBox="1"/>
          <p:nvPr/>
        </p:nvSpPr>
        <p:spPr>
          <a:xfrm>
            <a:off x="457201" y="4953000"/>
            <a:ext cx="4267199" cy="6144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are not enough evidence to suggest that the residuals are serially correlated.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CA2142-B252-F346-B81C-03321BABA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057" y="4002128"/>
            <a:ext cx="3873500" cy="226609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Comments about Results </a:t>
            </a:r>
            <a:br>
              <a:rPr lang="en-IN" sz="3200" dirty="0"/>
            </a:br>
            <a:r>
              <a:rPr lang="en-IN" sz="3200" dirty="0"/>
              <a:t>Using Lagged Variables</a:t>
            </a:r>
          </a:p>
        </p:txBody>
      </p:sp>
    </p:spTree>
    <p:extLst>
      <p:ext uri="{BB962C8B-B14F-4D97-AF65-F5344CB8AC3E}">
        <p14:creationId xmlns:p14="http://schemas.microsoft.com/office/powerpoint/2010/main" val="81973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/>
      <p:bldP spid="9" grpId="0"/>
      <p:bldP spid="10" grpId="0"/>
      <p:bldP spid="8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602000"/>
                <a:ext cx="8229600" cy="466817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preceding example makes an important point regarding lagged variables in multiple regression.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⋯+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anose="05050102010706020507" pitchFamily="18" charset="2"/>
                                </a:rPr>
                                <m:t>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  <a:sym typeface="Symbol" panose="05050102010706020507" pitchFamily="18" charset="2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𝑡𝑚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Note from the model: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All independent variables and the dependent variable are evaluated at the same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 </m:t>
                    </m:r>
                  </m:oMath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This “restriction” seems to eliminate the use of lagged relationships in the multiple regression model.</a:t>
                </a:r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However, using the technique employed in the sales  example, you can let, for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actually denote the TV-ad expenditures at time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−1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technique allows for identifying “lagged” relationships although the model itself seems to not allow them.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0"/>
                <a:ext cx="8229600" cy="4668171"/>
              </a:xfrm>
              <a:prstGeom prst="rect">
                <a:avLst/>
              </a:prstGeom>
              <a:blipFill>
                <a:blip r:embed="rId2"/>
                <a:stretch>
                  <a:fillRect l="-741" t="-6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Lagged Variables in Multiple </a:t>
            </a:r>
            <a:br>
              <a:rPr lang="en-IN" sz="3200" dirty="0"/>
            </a:br>
            <a:r>
              <a:rPr lang="en-IN" sz="3200" dirty="0"/>
              <a:t>Regression with Correlated Errors</a:t>
            </a:r>
          </a:p>
        </p:txBody>
      </p:sp>
    </p:spTree>
    <p:extLst>
      <p:ext uri="{BB962C8B-B14F-4D97-AF65-F5344CB8AC3E}">
        <p14:creationId xmlns:p14="http://schemas.microsoft.com/office/powerpoint/2010/main" val="16266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000"/>
            <a:ext cx="8229600" cy="3361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When predicting gross domestic product (GDP) at time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economists use leading economic indicators that have been observed at time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i="1" dirty="0">
                <a:latin typeface="Symbol" panose="05050102010706020507" pitchFamily="18" charset="2"/>
                <a:cs typeface="Times New Roman" panose="02020603050405020304" pitchFamily="18" charset="0"/>
              </a:rPr>
              <a:t>-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such as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Unemployment rate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Income and wages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Corporate profits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0" y="5029200"/>
            <a:ext cx="411480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Point to remember: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527615"/>
            <a:ext cx="701040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Don’t forget to consider lagged information.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5029200"/>
            <a:ext cx="7010400" cy="1036280"/>
          </a:xfrm>
          <a:prstGeom prst="rect">
            <a:avLst/>
          </a:prstGeom>
          <a:noFill/>
          <a:ln w="38100"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A Note about Lagged Variables </a:t>
            </a:r>
            <a:br>
              <a:rPr lang="en-IN" sz="3200" dirty="0"/>
            </a:br>
            <a:r>
              <a:rPr lang="en-IN" sz="3200" dirty="0"/>
              <a:t>in Multiple Time Series Analysis</a:t>
            </a:r>
          </a:p>
        </p:txBody>
      </p:sp>
    </p:spTree>
    <p:extLst>
      <p:ext uri="{BB962C8B-B14F-4D97-AF65-F5344CB8AC3E}">
        <p14:creationId xmlns:p14="http://schemas.microsoft.com/office/powerpoint/2010/main" val="74470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/>
      <p:bldP spid="5" grpId="0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854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1602001"/>
            <a:ext cx="8229600" cy="4566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first technique we will discuss is a direct extension of the multiple regression model. In the time series setting, each of the variables (independent and dependent) depend on time and occur as realizations of the same length.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the case in which each of the dependent and independent variables depend on time, it is common for the errors to be auto-correlated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was true when testing for trend in the temperature data </a:t>
            </a: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which case the only independent variables was time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used the Cochrane-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Orcutt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procedure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Another option is an MLE approach that we will illustrate in the next example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Multiple Regression with </a:t>
            </a:r>
            <a:br>
              <a:rPr lang="en-IN" sz="3200" dirty="0"/>
            </a:br>
            <a:r>
              <a:rPr lang="en-IN" sz="3200" dirty="0"/>
              <a:t>Correlated Errors</a:t>
            </a:r>
          </a:p>
        </p:txBody>
      </p:sp>
    </p:spTree>
    <p:extLst>
      <p:ext uri="{BB962C8B-B14F-4D97-AF65-F5344CB8AC3E}">
        <p14:creationId xmlns:p14="http://schemas.microsoft.com/office/powerpoint/2010/main" val="389279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4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10FFB-E665-3C4A-950D-D11253C8C5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Multivariate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A242F1-8E84-CD41-A2FD-43ED0A9683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Cross-Correlation</a:t>
            </a:r>
          </a:p>
        </p:txBody>
      </p:sp>
    </p:spTree>
    <p:extLst>
      <p:ext uri="{BB962C8B-B14F-4D97-AF65-F5344CB8AC3E}">
        <p14:creationId xmlns:p14="http://schemas.microsoft.com/office/powerpoint/2010/main" val="1384119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000"/>
            <a:ext cx="8229600" cy="11532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useful tool for detecting the existence of “lagged relationships” in multivariate time series analysis is the cross-correlation function.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57200" y="2819400"/>
                <a:ext cx="7772400" cy="838200"/>
              </a:xfrm>
              <a:prstGeom prst="rect">
                <a:avLst/>
              </a:prstGeom>
              <a:noFill/>
              <a:ln w="38100">
                <a:solidFill>
                  <a:srgbClr val="FC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“cross-correlation” between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at lag k is the </a:t>
                </a:r>
                <a:r>
                  <a:rPr lang="en-US" sz="2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𝒌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819400"/>
                <a:ext cx="7772400" cy="838200"/>
              </a:xfrm>
              <a:prstGeom prst="rect">
                <a:avLst/>
              </a:prstGeom>
              <a:blipFill>
                <a:blip r:embed="rId2"/>
                <a:stretch>
                  <a:fillRect l="-937" t="-2797" r="-1561" b="-11888"/>
                </a:stretch>
              </a:blipFill>
              <a:ln w="38100">
                <a:solidFill>
                  <a:srgbClr val="FC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38550" y="4399544"/>
                <a:ext cx="1866900" cy="214417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 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…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50" y="4399544"/>
                <a:ext cx="1866900" cy="2144177"/>
              </a:xfrm>
              <a:prstGeom prst="rect">
                <a:avLst/>
              </a:prstGeom>
              <a:blipFill>
                <a:blip r:embed="rId3"/>
                <a:stretch>
                  <a:fillRect l="-980" r="-6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57200" y="3719155"/>
            <a:ext cx="8229600" cy="7565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find the cross-correlation at lag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using the following ordered pairs</a:t>
            </a:r>
          </a:p>
          <a:p>
            <a:pPr>
              <a:spcBef>
                <a:spcPts val="600"/>
              </a:spcBef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638550" y="4856744"/>
            <a:ext cx="18669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Cross-Correlation </a:t>
            </a:r>
            <a:br>
              <a:rPr lang="en-IN" sz="3200" dirty="0"/>
            </a:br>
            <a:r>
              <a:rPr lang="en-IN" sz="3200" dirty="0"/>
              <a:t>between 2 Time Series</a:t>
            </a:r>
          </a:p>
        </p:txBody>
      </p:sp>
    </p:spTree>
    <p:extLst>
      <p:ext uri="{BB962C8B-B14F-4D97-AF65-F5344CB8AC3E}">
        <p14:creationId xmlns:p14="http://schemas.microsoft.com/office/powerpoint/2010/main" val="356329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7200" y="1602000"/>
                <a:ext cx="8229600" cy="123277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To calculate the cross-correlation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,2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at lag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k,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i.e.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,2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 0,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we use the formula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0"/>
                <a:ext cx="8229600" cy="1232773"/>
              </a:xfrm>
              <a:prstGeom prst="rect">
                <a:avLst/>
              </a:prstGeom>
              <a:blipFill>
                <a:blip r:embed="rId3"/>
                <a:stretch>
                  <a:fillRect l="-1111" t="-3960" b="-108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165425"/>
              </p:ext>
            </p:extLst>
          </p:nvPr>
        </p:nvGraphicFramePr>
        <p:xfrm>
          <a:off x="2197100" y="2895600"/>
          <a:ext cx="474980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" name="Equation" r:id="rId4" imgW="4749480" imgH="1663560" progId="Equation.DSMT4">
                  <p:embed/>
                </p:oleObj>
              </mc:Choice>
              <mc:Fallback>
                <p:oleObj name="Equation" r:id="rId4" imgW="4749480" imgH="166356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97100" y="2895600"/>
                        <a:ext cx="4749800" cy="166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Cross-Correlation </a:t>
            </a:r>
            <a:br>
              <a:rPr lang="en-IN" sz="3200" dirty="0"/>
            </a:br>
            <a:r>
              <a:rPr lang="en-IN" sz="3200" dirty="0"/>
              <a:t>between 2 Time Series</a:t>
            </a:r>
          </a:p>
        </p:txBody>
      </p:sp>
    </p:spTree>
    <p:extLst>
      <p:ext uri="{BB962C8B-B14F-4D97-AF65-F5344CB8AC3E}">
        <p14:creationId xmlns:p14="http://schemas.microsoft.com/office/powerpoint/2010/main" val="350910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2166937"/>
            <a:ext cx="4165753" cy="4157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4800" y="1125731"/>
                <a:ext cx="8329612" cy="74931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As mentioned,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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essentially calculates the correlation based on the ordered pairs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125731"/>
                <a:ext cx="8329612" cy="749314"/>
              </a:xfrm>
              <a:prstGeom prst="rect">
                <a:avLst/>
              </a:prstGeom>
              <a:blipFill>
                <a:blip r:embed="rId3"/>
                <a:stretch>
                  <a:fillRect l="-762" t="-5000" r="-152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6100" y="2362200"/>
                <a:ext cx="1777047" cy="181879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…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0" y="2362200"/>
                <a:ext cx="1777047" cy="18187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391426" y="2196000"/>
            <a:ext cx="762000" cy="4001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91426" y="4291287"/>
            <a:ext cx="7620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46100" y="4593505"/>
                <a:ext cx="1777047" cy="173109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…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10,1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0" y="4593505"/>
                <a:ext cx="1777047" cy="17310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77423" y="4176733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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23" y="4176733"/>
                <a:ext cx="914400" cy="461665"/>
              </a:xfrm>
              <a:prstGeom prst="rect">
                <a:avLst/>
              </a:prstGeom>
              <a:blipFill>
                <a:blip r:embed="rId6"/>
                <a:stretch>
                  <a:fillRect t="-2632" r="-1333" b="-2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4176711" y="3599368"/>
            <a:ext cx="0" cy="1353632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685323" y="5010566"/>
            <a:ext cx="1498600" cy="286251"/>
          </a:xfrm>
          <a:prstGeom prst="roundRect">
            <a:avLst/>
          </a:prstGeom>
          <a:noFill/>
          <a:ln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546100" y="2743200"/>
            <a:ext cx="17770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46100" y="4979037"/>
            <a:ext cx="1776783" cy="50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85323" y="5315927"/>
            <a:ext cx="1498600" cy="286251"/>
          </a:xfrm>
          <a:prstGeom prst="roundRect">
            <a:avLst/>
          </a:prstGeom>
          <a:noFill/>
          <a:ln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557712" y="3373023"/>
            <a:ext cx="0" cy="1360902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685323" y="5990625"/>
            <a:ext cx="1498600" cy="286251"/>
          </a:xfrm>
          <a:prstGeom prst="roundRect">
            <a:avLst/>
          </a:prstGeom>
          <a:noFill/>
          <a:ln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537450" y="3050773"/>
            <a:ext cx="6350" cy="283033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IN" sz="3200" dirty="0"/>
              <a:t>Cross-Correlation between 2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8135EC-939F-0346-B6BC-6136674C02D8}"/>
                  </a:ext>
                </a:extLst>
              </p:cNvPr>
              <p:cNvSpPr txBox="1"/>
              <p:nvPr/>
            </p:nvSpPr>
            <p:spPr>
              <a:xfrm>
                <a:off x="977291" y="1934389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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8135EC-939F-0346-B6BC-6136674C0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1" y="1934389"/>
                <a:ext cx="914400" cy="461665"/>
              </a:xfrm>
              <a:prstGeom prst="rect">
                <a:avLst/>
              </a:prstGeom>
              <a:blipFill>
                <a:blip r:embed="rId7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4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7" grpId="0"/>
      <p:bldP spid="12" grpId="0"/>
      <p:bldP spid="15" grpId="0" animBg="1"/>
      <p:bldP spid="8" grpId="0"/>
      <p:bldP spid="17" grpId="0" animBg="1"/>
      <p:bldP spid="17" grpId="1" animBg="1"/>
      <p:bldP spid="22" grpId="0" animBg="1"/>
      <p:bldP spid="22" grpId="1" animBg="1"/>
      <p:bldP spid="26" grpId="0" animBg="1"/>
      <p:bldP spid="26" grpId="1" animBg="1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167200"/>
            <a:ext cx="4166089" cy="41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7200" y="2362201"/>
                <a:ext cx="1777048" cy="1818793"/>
              </a:xfrm>
              <a:prstGeom prst="rect">
                <a:avLst/>
              </a:prstGeom>
              <a:noFill/>
              <a:ln w="28575">
                <a:solidFill>
                  <a:srgbClr val="013334"/>
                </a:solidFill>
              </a:ln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…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00" y="2362201"/>
                <a:ext cx="1777048" cy="1818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01333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392800" y="2196000"/>
            <a:ext cx="7620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92800" y="4291200"/>
            <a:ext cx="7620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47199" y="4593506"/>
                <a:ext cx="1777049" cy="1731095"/>
              </a:xfrm>
              <a:prstGeom prst="rect">
                <a:avLst/>
              </a:prstGeom>
              <a:noFill/>
              <a:ln w="28575">
                <a:solidFill>
                  <a:srgbClr val="013334"/>
                </a:solidFill>
              </a:ln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+2,,2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…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8,1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99" y="4593506"/>
                <a:ext cx="1777049" cy="17310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13334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79200" y="4176000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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00" y="4176000"/>
                <a:ext cx="914400" cy="461665"/>
              </a:xfrm>
              <a:prstGeom prst="rect">
                <a:avLst/>
              </a:prstGeom>
              <a:blipFill>
                <a:blip r:embed="rId5"/>
                <a:stretch>
                  <a:fillRect t="-2632" r="-1333" b="-2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4181475" y="3596818"/>
            <a:ext cx="752475" cy="139745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7200" y="2743200"/>
            <a:ext cx="17770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47200" y="4978800"/>
            <a:ext cx="1760934" cy="4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86423" y="5309364"/>
            <a:ext cx="1498600" cy="288000"/>
          </a:xfrm>
          <a:prstGeom prst="roundRect">
            <a:avLst/>
          </a:prstGeom>
          <a:noFill/>
          <a:ln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548249" y="3353037"/>
            <a:ext cx="754795" cy="219765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686423" y="5983802"/>
            <a:ext cx="1498600" cy="288000"/>
          </a:xfrm>
          <a:prstGeom prst="roundRect">
            <a:avLst/>
          </a:prstGeom>
          <a:noFill/>
          <a:ln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795656" y="3786160"/>
            <a:ext cx="760844" cy="210029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33449" y="1064971"/>
                <a:ext cx="8229600" cy="76382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As mentioned,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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essentially calculates the correlation based on the ordered pairs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49" y="1064971"/>
                <a:ext cx="8229600" cy="763829"/>
              </a:xfrm>
              <a:prstGeom prst="rect">
                <a:avLst/>
              </a:prstGeom>
              <a:blipFill>
                <a:blip r:embed="rId6"/>
                <a:stretch>
                  <a:fillRect l="-616" t="-5000" r="-138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IN" sz="3200" dirty="0"/>
              <a:t>Cross-Correlation between 2 Time Series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86423" y="5008233"/>
            <a:ext cx="1498600" cy="288000"/>
          </a:xfrm>
          <a:prstGeom prst="roundRect">
            <a:avLst/>
          </a:prstGeom>
          <a:noFill/>
          <a:ln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A6908-321F-6E42-915C-05ADDD93D8A4}"/>
                  </a:ext>
                </a:extLst>
              </p:cNvPr>
              <p:cNvSpPr txBox="1"/>
              <p:nvPr/>
            </p:nvSpPr>
            <p:spPr>
              <a:xfrm>
                <a:off x="977291" y="1934389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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A6908-321F-6E42-915C-05ADDD93D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1" y="1934389"/>
                <a:ext cx="914400" cy="461665"/>
              </a:xfrm>
              <a:prstGeom prst="rect">
                <a:avLst/>
              </a:prstGeom>
              <a:blipFill>
                <a:blip r:embed="rId7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593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  <p:bldP spid="12" grpId="0"/>
      <p:bldP spid="15" grpId="0" animBg="1"/>
      <p:bldP spid="8" grpId="0"/>
      <p:bldP spid="22" grpId="0" animBg="1"/>
      <p:bldP spid="22" grpId="1" animBg="1"/>
      <p:bldP spid="26" grpId="0" animBg="1"/>
      <p:bldP spid="26" grpId="1" animBg="1"/>
      <p:bldP spid="18" grpId="0"/>
      <p:bldP spid="17" grpId="0" animBg="1"/>
      <p:bldP spid="17" grpId="1" animBg="1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167200"/>
            <a:ext cx="4166089" cy="41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7200" y="2362202"/>
                <a:ext cx="1777048" cy="1817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 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…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00" y="2362202"/>
                <a:ext cx="1777048" cy="1817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392800" y="2196000"/>
            <a:ext cx="7620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92800" y="4291200"/>
            <a:ext cx="7620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47200" y="4593507"/>
                <a:ext cx="1777048" cy="173109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  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+2,,2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…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10,1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7,2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00" y="4593507"/>
                <a:ext cx="1777048" cy="1731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78524" y="4176000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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−3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24" y="4176000"/>
                <a:ext cx="914400" cy="461665"/>
              </a:xfrm>
              <a:prstGeom prst="rect">
                <a:avLst/>
              </a:prstGeom>
              <a:blipFill>
                <a:blip r:embed="rId5"/>
                <a:stretch>
                  <a:fillRect t="-2632" r="-22000" b="-2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H="1">
            <a:off x="4176713" y="2615914"/>
            <a:ext cx="1100369" cy="234661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7200" y="2743200"/>
            <a:ext cx="17770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47201" y="4978800"/>
            <a:ext cx="1776882" cy="50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86424" y="5300104"/>
            <a:ext cx="1498600" cy="288000"/>
          </a:xfrm>
          <a:prstGeom prst="roundRect">
            <a:avLst/>
          </a:prstGeom>
          <a:noFill/>
          <a:ln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 sz="200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557713" y="2887295"/>
            <a:ext cx="1118088" cy="184663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686424" y="5984520"/>
            <a:ext cx="1498600" cy="288000"/>
          </a:xfrm>
          <a:prstGeom prst="roundRect">
            <a:avLst/>
          </a:prstGeom>
          <a:noFill/>
          <a:ln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 sz="200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6424613" y="3036110"/>
            <a:ext cx="1114146" cy="202642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57200" y="1066800"/>
                <a:ext cx="8229600" cy="72009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As mentioned,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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essentially calculates the correlation based on the ordered pairs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066800"/>
                <a:ext cx="8229600" cy="720095"/>
              </a:xfrm>
              <a:prstGeom prst="rect">
                <a:avLst/>
              </a:prstGeom>
              <a:blipFill>
                <a:blip r:embed="rId6"/>
                <a:stretch>
                  <a:fillRect l="-772" t="-5263" r="-138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Cross-Correlation between 2 Time Series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86424" y="5012872"/>
            <a:ext cx="1498600" cy="288000"/>
          </a:xfrm>
          <a:prstGeom prst="roundRect">
            <a:avLst/>
          </a:prstGeom>
          <a:noFill/>
          <a:ln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E9577-9FD6-A549-8D60-13394F8469D8}"/>
                  </a:ext>
                </a:extLst>
              </p:cNvPr>
              <p:cNvSpPr txBox="1"/>
              <p:nvPr/>
            </p:nvSpPr>
            <p:spPr>
              <a:xfrm>
                <a:off x="977291" y="1934389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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Symbol" panose="05050102010706020507" pitchFamily="18" charset="2"/>
                          </a:rPr>
                          <m:t>12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9E9577-9FD6-A549-8D60-13394F846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91" y="1934389"/>
                <a:ext cx="914400" cy="461665"/>
              </a:xfrm>
              <a:prstGeom prst="rect">
                <a:avLst/>
              </a:prstGeom>
              <a:blipFill>
                <a:blip r:embed="rId7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03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/>
      <p:bldP spid="22" grpId="0" animBg="1"/>
      <p:bldP spid="22" grpId="1" animBg="1"/>
      <p:bldP spid="26" grpId="0" animBg="1"/>
      <p:bldP spid="26" grpId="1" animBg="1"/>
      <p:bldP spid="17" grpId="0" animBg="1"/>
      <p:bldP spid="17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602000"/>
                <a:ext cx="8229600" cy="19112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It is typical to plot cross-correlations for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𝑡𝑖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vertical bars (similar to autocorrelations) for a range of 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values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I.e. we plot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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0"/>
                <a:ext cx="8229600" cy="1911221"/>
              </a:xfrm>
              <a:prstGeom prst="rect">
                <a:avLst/>
              </a:prstGeom>
              <a:blipFill rotWithShape="0">
                <a:blip r:embed="rId2"/>
                <a:stretch>
                  <a:fillRect l="-1481" t="-3514" b="-8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57200" y="3505200"/>
            <a:ext cx="8229600" cy="24865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 the next slide we plot cross-correlations between sales, and the three explanatory variables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ad_tv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ad_online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discount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Graphical Presentation </a:t>
            </a:r>
            <a:br>
              <a:rPr lang="en-IN" sz="3200" dirty="0"/>
            </a:br>
            <a:r>
              <a:rPr lang="en-IN" sz="3200" dirty="0"/>
              <a:t>of Cross-Correlations</a:t>
            </a:r>
          </a:p>
        </p:txBody>
      </p:sp>
    </p:spTree>
    <p:extLst>
      <p:ext uri="{BB962C8B-B14F-4D97-AF65-F5344CB8AC3E}">
        <p14:creationId xmlns:p14="http://schemas.microsoft.com/office/powerpoint/2010/main" val="263682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build="p" bldLvl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" t="66636" r="1022" b="-538"/>
          <a:stretch/>
        </p:blipFill>
        <p:spPr>
          <a:xfrm>
            <a:off x="2319132" y="5131369"/>
            <a:ext cx="4505737" cy="1503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" t="196" r="-2311" b="65902"/>
          <a:stretch/>
        </p:blipFill>
        <p:spPr>
          <a:xfrm>
            <a:off x="2271647" y="1775261"/>
            <a:ext cx="4600706" cy="13560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" t="33252" r="-1333" b="32846"/>
          <a:stretch/>
        </p:blipFill>
        <p:spPr>
          <a:xfrm>
            <a:off x="2271647" y="3431664"/>
            <a:ext cx="4600706" cy="1374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276600" y="1447800"/>
                <a:ext cx="2590800" cy="33194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sales,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ad_tv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1447800"/>
                <a:ext cx="2590800" cy="331940"/>
              </a:xfrm>
              <a:prstGeom prst="rect">
                <a:avLst/>
              </a:prstGeom>
              <a:blipFill>
                <a:blip r:embed="rId5"/>
                <a:stretch>
                  <a:fillRect t="-5556" b="-24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946418" y="3185886"/>
                <a:ext cx="3251165" cy="32209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sales,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ad_online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18" y="3185886"/>
                <a:ext cx="3251165" cy="322097"/>
              </a:xfrm>
              <a:prstGeom prst="rect">
                <a:avLst/>
              </a:prstGeom>
              <a:blipFill>
                <a:blip r:embed="rId6"/>
                <a:stretch>
                  <a:fillRect t="-5769" b="-307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048000" y="4890184"/>
                <a:ext cx="3251165" cy="32209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sales,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discount 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890184"/>
                <a:ext cx="3251165" cy="322097"/>
              </a:xfrm>
              <a:prstGeom prst="rect">
                <a:avLst/>
              </a:prstGeom>
              <a:blipFill>
                <a:blip r:embed="rId7"/>
                <a:stretch>
                  <a:fillRect t="-5660" b="-283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/>
          <p:cNvSpPr/>
          <p:nvPr/>
        </p:nvSpPr>
        <p:spPr>
          <a:xfrm>
            <a:off x="4273583" y="1883230"/>
            <a:ext cx="214699" cy="570339"/>
          </a:xfrm>
          <a:prstGeom prst="ellipse">
            <a:avLst/>
          </a:prstGeom>
          <a:noFill/>
          <a:ln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cxnSp>
        <p:nvCxnSpPr>
          <p:cNvPr id="22" name="Straight Arrow Connector 21"/>
          <p:cNvCxnSpPr>
            <a:stCxn id="23" idx="1"/>
          </p:cNvCxnSpPr>
          <p:nvPr/>
        </p:nvCxnSpPr>
        <p:spPr>
          <a:xfrm flipH="1">
            <a:off x="4488282" y="1640156"/>
            <a:ext cx="2865137" cy="386549"/>
          </a:xfrm>
          <a:prstGeom prst="straightConnector1">
            <a:avLst/>
          </a:prstGeom>
          <a:ln w="28575">
            <a:solidFill>
              <a:srgbClr val="F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353419" y="1447800"/>
                <a:ext cx="1253551" cy="384711"/>
              </a:xfrm>
              <a:prstGeom prst="rect">
                <a:avLst/>
              </a:prstGeom>
              <a:noFill/>
              <a:ln w="28575">
                <a:solidFill>
                  <a:srgbClr val="FC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−1,2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419" y="1447800"/>
                <a:ext cx="1253551" cy="3847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FC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391399" y="3185886"/>
                <a:ext cx="1215571" cy="384711"/>
              </a:xfrm>
              <a:prstGeom prst="rect">
                <a:avLst/>
              </a:prstGeom>
              <a:noFill/>
              <a:ln w="28575">
                <a:solidFill>
                  <a:srgbClr val="FC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−1,2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399" y="3185886"/>
                <a:ext cx="1215571" cy="3847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FC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>
            <a:off x="4472940" y="3378242"/>
            <a:ext cx="2918459" cy="652738"/>
          </a:xfrm>
          <a:prstGeom prst="straightConnector1">
            <a:avLst/>
          </a:prstGeom>
          <a:ln w="28575">
            <a:solidFill>
              <a:srgbClr val="F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321209" y="3614110"/>
            <a:ext cx="214699" cy="570339"/>
          </a:xfrm>
          <a:prstGeom prst="ellipse">
            <a:avLst/>
          </a:prstGeom>
          <a:noFill/>
          <a:ln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603264" y="5537906"/>
            <a:ext cx="4140635" cy="613427"/>
          </a:xfrm>
          <a:prstGeom prst="ellipse">
            <a:avLst/>
          </a:prstGeom>
          <a:noFill/>
          <a:ln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cxnSp>
        <p:nvCxnSpPr>
          <p:cNvPr id="30" name="Straight Arrow Connector 29"/>
          <p:cNvCxnSpPr>
            <a:stCxn id="31" idx="1"/>
          </p:cNvCxnSpPr>
          <p:nvPr/>
        </p:nvCxnSpPr>
        <p:spPr>
          <a:xfrm flipH="1">
            <a:off x="5588000" y="5296244"/>
            <a:ext cx="1765419" cy="393356"/>
          </a:xfrm>
          <a:prstGeom prst="straightConnector1">
            <a:avLst/>
          </a:prstGeom>
          <a:ln w="28575">
            <a:solidFill>
              <a:srgbClr val="F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53419" y="4890184"/>
            <a:ext cx="1253552" cy="812119"/>
          </a:xfrm>
          <a:prstGeom prst="rect">
            <a:avLst/>
          </a:prstGeom>
          <a:noFill/>
          <a:ln w="28575">
            <a:solidFill>
              <a:srgbClr val="FC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 strong cross-correlations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Cross-correlations</a:t>
            </a:r>
          </a:p>
        </p:txBody>
      </p:sp>
    </p:spTree>
    <p:extLst>
      <p:ext uri="{BB962C8B-B14F-4D97-AF65-F5344CB8AC3E}">
        <p14:creationId xmlns:p14="http://schemas.microsoft.com/office/powerpoint/2010/main" val="81692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9" grpId="0"/>
      <p:bldP spid="20" grpId="0" animBg="1"/>
      <p:bldP spid="23" grpId="0" animBg="1"/>
      <p:bldP spid="24" grpId="0" animBg="1"/>
      <p:bldP spid="27" grpId="0" animBg="1"/>
      <p:bldP spid="28" grpId="0" animBg="1"/>
      <p:bldP spid="3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29441"/>
            <a:ext cx="1801091" cy="461159"/>
          </a:xfrm>
          <a:prstGeom prst="rect">
            <a:avLst/>
          </a:prstGeom>
          <a:noFill/>
          <a:ln w="38100">
            <a:solidFill>
              <a:srgbClr val="FC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Be careful: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066800"/>
                <a:ext cx="8229600" cy="16002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To be consistent with Woodward, et al., 2017, we have defined the cross-correlation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at lag </a:t>
                </a:r>
                <a:r>
                  <a:rPr lang="en-US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be 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,2</m:t>
                        </m:r>
                      </m:sub>
                    </m:sSub>
                  </m:oMath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I.e. the second variable has the “time shift”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066800"/>
                <a:ext cx="8229600" cy="1600200"/>
              </a:xfrm>
              <a:prstGeom prst="rect">
                <a:avLst/>
              </a:prstGeom>
              <a:blipFill rotWithShape="0">
                <a:blip r:embed="rId2"/>
                <a:stretch>
                  <a:fillRect l="-963" t="-2281" b="-7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2667000"/>
                <a:ext cx="8229600" cy="160268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However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, it is just as common to define the cross-correlation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at lag </a:t>
                </a:r>
                <a:r>
                  <a:rPr lang="en-US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be 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I.e. the first variable has the “time shift”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667000"/>
                <a:ext cx="8229600" cy="1602686"/>
              </a:xfrm>
              <a:prstGeom prst="rect">
                <a:avLst/>
              </a:prstGeom>
              <a:blipFill rotWithShape="0">
                <a:blip r:embed="rId3"/>
                <a:stretch>
                  <a:fillRect l="-963" t="-2290" b="-8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57200" y="4457520"/>
            <a:ext cx="1981200" cy="477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Please note: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964921"/>
            <a:ext cx="8229600" cy="1131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Base R function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ccf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uses the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second definition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>
              <a:spcBef>
                <a:spcPts val="6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order to find the cross-correlation between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using our definition use the statement 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ccf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(x2,x1)</a:t>
            </a:r>
          </a:p>
        </p:txBody>
      </p:sp>
    </p:spTree>
    <p:extLst>
      <p:ext uri="{BB962C8B-B14F-4D97-AF65-F5344CB8AC3E}">
        <p14:creationId xmlns:p14="http://schemas.microsoft.com/office/powerpoint/2010/main" val="250697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build="p" bldLvl="2"/>
      <p:bldP spid="5" grpId="0" animBg="1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703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331" name="Text Box 3"/>
          <p:cNvSpPr txBox="1">
            <a:spLocks noChangeArrowheads="1"/>
          </p:cNvSpPr>
          <p:nvPr/>
        </p:nvSpPr>
        <p:spPr bwMode="auto">
          <a:xfrm>
            <a:off x="457200" y="847725"/>
            <a:ext cx="1240971" cy="392592"/>
          </a:xfrm>
          <a:prstGeom prst="rect">
            <a:avLst/>
          </a:prstGeom>
          <a:noFill/>
          <a:ln w="28575">
            <a:solidFill>
              <a:srgbClr val="FC0000"/>
            </a:solidFill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fontAlgn="base">
              <a:spcBef>
                <a:spcPts val="600"/>
              </a:spcBef>
            </a:pPr>
            <a:r>
              <a:rPr lang="en-US" sz="2000" b="1" dirty="0">
                <a:latin typeface="Arial" charset="0"/>
              </a:rPr>
              <a:t>Notation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5237844"/>
            <a:ext cx="8229600" cy="3555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Note that for the independent variables: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5593316"/>
            <a:ext cx="8229600" cy="7312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first subscript is time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(1, 2, … 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second subscript indicates which variable it is </a:t>
            </a: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457200" y="228600"/>
            <a:ext cx="8229600" cy="533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Multiple Regression with Correlated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7200" y="1219200"/>
                <a:ext cx="8168004" cy="3862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will denote the multiple time series regression model by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⋯+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Symbol" panose="05050102010706020507" pitchFamily="18" charset="2"/>
                              </a:rPr>
                              <m:t>𝑚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may satisfy an AR(p) process  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Each realization is of length 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n. 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the equation above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…  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and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⋯ 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refer to the corresponding 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independent variables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…  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…  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…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…  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19200"/>
                <a:ext cx="8168004" cy="3862596"/>
              </a:xfrm>
              <a:prstGeom prst="rect">
                <a:avLst/>
              </a:prstGeom>
              <a:blipFill>
                <a:blip r:embed="rId3"/>
                <a:stretch>
                  <a:fillRect l="-746" t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45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55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5331" grpId="0" animBg="1"/>
      <p:bldP spid="2" grpId="0"/>
      <p:bldP spid="3" grpId="0" uiExpand="1" build="p" bldLvl="2"/>
      <p:bldP spid="9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15D5-04D1-EA43-BA20-E33A42AAFC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 Models | </a:t>
            </a:r>
            <a:br>
              <a:rPr lang="en-US" dirty="0"/>
            </a:br>
            <a:r>
              <a:rPr lang="en-US" dirty="0"/>
              <a:t>Definition and Example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626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1" y="2667000"/>
                <a:ext cx="8229599" cy="33321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this setting there is no distinction between dependent 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and independent variables.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Our goal is to see how the interrelationships among the variables help with such things as forecasting one or more of the variables..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variables are denoted as before: 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…  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…  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…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…  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2667000"/>
                <a:ext cx="8229599" cy="3332172"/>
              </a:xfrm>
              <a:prstGeom prst="rect">
                <a:avLst/>
              </a:prstGeom>
              <a:blipFill>
                <a:blip r:embed="rId2"/>
                <a:stretch>
                  <a:fillRect l="-617" t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57201" y="1602000"/>
            <a:ext cx="8229600" cy="371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Simultaneously modeling several time series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000072"/>
            <a:ext cx="8229600" cy="6124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the multiple regressions with correlated errors we did not take into account the possible correlation structure within and among the independent variables.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19600" y="4553856"/>
            <a:ext cx="4267200" cy="7064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subscript is time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Second subscript is variable number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Vector AR (VAR) Models</a:t>
            </a:r>
          </a:p>
        </p:txBody>
      </p:sp>
    </p:spTree>
    <p:extLst>
      <p:ext uri="{BB962C8B-B14F-4D97-AF65-F5344CB8AC3E}">
        <p14:creationId xmlns:p14="http://schemas.microsoft.com/office/powerpoint/2010/main" val="211740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3" grpId="0"/>
      <p:bldP spid="4" grpId="0"/>
      <p:bldP spid="6" grpId="0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2056335"/>
                <a:ext cx="8229600" cy="9154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Univariate: One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involves the lag 1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 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056335"/>
                <a:ext cx="8229600" cy="915465"/>
              </a:xfrm>
              <a:prstGeom prst="rect">
                <a:avLst/>
              </a:prstGeom>
              <a:blipFill>
                <a:blip r:embed="rId3"/>
                <a:stretch>
                  <a:fillRect l="-963" t="-4636" b="-132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7201" y="1602000"/>
                <a:ext cx="8229600" cy="52322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Recall AR(1):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602000"/>
                <a:ext cx="8229600" cy="523220"/>
              </a:xfrm>
              <a:prstGeom prst="rect">
                <a:avLst/>
              </a:prstGeom>
              <a:blipFill>
                <a:blip r:embed="rId4"/>
                <a:stretch>
                  <a:fillRect l="-1111" t="-8140" b="-151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7200" y="4551264"/>
                <a:ext cx="8229600" cy="131613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Two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2 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involve lag one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−1,1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−1,2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551264"/>
                <a:ext cx="8229600" cy="1316136"/>
              </a:xfrm>
              <a:prstGeom prst="rect">
                <a:avLst/>
              </a:prstGeom>
              <a:blipFill>
                <a:blip r:embed="rId5"/>
                <a:stretch>
                  <a:fillRect l="-963" t="-3241" b="-78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57200" y="3179664"/>
            <a:ext cx="2667000" cy="405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charset="0"/>
              </a:rPr>
              <a:t>Bivariate VAR(1):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57200" y="3594027"/>
                <a:ext cx="8290035" cy="946798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−1,1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−1,2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−1,1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−1,2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94027"/>
                <a:ext cx="8290035" cy="946798"/>
              </a:xfrm>
              <a:prstGeom prst="rect">
                <a:avLst/>
              </a:prstGeom>
              <a:blipFill>
                <a:blip r:embed="rId6"/>
                <a:stretch>
                  <a:fillRect b="-25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 Example: Bivariate VAR(1) Process</a:t>
            </a:r>
          </a:p>
        </p:txBody>
      </p:sp>
    </p:spTree>
    <p:extLst>
      <p:ext uri="{BB962C8B-B14F-4D97-AF65-F5344CB8AC3E}">
        <p14:creationId xmlns:p14="http://schemas.microsoft.com/office/powerpoint/2010/main" val="76005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7" grpId="0"/>
      <p:bldP spid="10" grpId="0" build="p" bldLvl="2"/>
      <p:bldP spid="9" grpId="0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602000"/>
                <a:ext cx="8229600" cy="463368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It is convenient to write VAR models in matrix notation.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Bivariate VAR(1) model in matrix </a:t>
                </a:r>
                <a:r>
                  <a:rPr 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sz="2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otation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example, the bivariate VAR(1) model (with zero mean) can be written as</a:t>
                </a:r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8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−1,</m:t>
                                  </m:r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−1,</m:t>
                                  </m:r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where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0"/>
                <a:ext cx="8229600" cy="4633682"/>
              </a:xfrm>
              <a:prstGeom prst="rect">
                <a:avLst/>
              </a:prstGeom>
              <a:blipFill>
                <a:blip r:embed="rId2"/>
                <a:stretch>
                  <a:fillRect l="-1481" t="-1447" b="-10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Matrix Notation</a:t>
            </a:r>
          </a:p>
        </p:txBody>
      </p:sp>
    </p:spTree>
    <p:extLst>
      <p:ext uri="{BB962C8B-B14F-4D97-AF65-F5344CB8AC3E}">
        <p14:creationId xmlns:p14="http://schemas.microsoft.com/office/powerpoint/2010/main" val="147767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602000"/>
                <a:ext cx="8229600" cy="472899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Before we write the formula for a bivariate AR(2) model, note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There will be two matrices of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will modify the notation, and for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will be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11(1)</m:t>
                        </m:r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vector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(messy) extension of the VAR(1) case and in both cases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simply a vector of linear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lvl="1">
                  <a:spcBef>
                    <a:spcPts val="600"/>
                  </a:spcBef>
                </a:pP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Bivariate VAR(2) model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11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(1)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12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(1)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21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(1)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22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(1)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−1,2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11(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12(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21(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22(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−2,1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−2,2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0"/>
                <a:ext cx="8229600" cy="4728991"/>
              </a:xfrm>
              <a:prstGeom prst="rect">
                <a:avLst/>
              </a:prstGeom>
              <a:blipFill>
                <a:blip r:embed="rId2"/>
                <a:stretch>
                  <a:fillRect l="-741" t="-6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Matrix Notation</a:t>
            </a:r>
          </a:p>
        </p:txBody>
      </p:sp>
    </p:spTree>
    <p:extLst>
      <p:ext uri="{BB962C8B-B14F-4D97-AF65-F5344CB8AC3E}">
        <p14:creationId xmlns:p14="http://schemas.microsoft.com/office/powerpoint/2010/main" val="427770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602000"/>
                <a:ext cx="9144000" cy="182337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Expanding the VAR(2) matrix equation on the previous slide, we get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1(1)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−1,1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(1)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−1,2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11(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−2,1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12(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−2,2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cs typeface="Arial" panose="020B0604020202020204" pitchFamily="34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1(1)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−1,1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2(1)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−1,2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21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(2)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−2,1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2(2)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−2,2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2000"/>
                <a:ext cx="9144000" cy="1823371"/>
              </a:xfrm>
              <a:prstGeom prst="rect">
                <a:avLst/>
              </a:prstGeom>
              <a:blipFill>
                <a:blip r:embed="rId2"/>
                <a:stretch>
                  <a:fillRect l="-556" t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3495623"/>
                <a:ext cx="8229600" cy="267657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Note that: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depends on lagged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−2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versions of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Clearly, writing the equations in expanded form will get very cumbersome very quickly for higher order models and more than two variables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 use R functions!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CRAN package </a:t>
                </a:r>
                <a:r>
                  <a:rPr lang="en-US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vars</a:t>
                </a: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particularly useful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95623"/>
                <a:ext cx="8229600" cy="2676578"/>
              </a:xfrm>
              <a:prstGeom prst="rect">
                <a:avLst/>
              </a:prstGeom>
              <a:blipFill>
                <a:blip r:embed="rId3"/>
                <a:stretch>
                  <a:fillRect l="-741" t="-9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Bivariate VAR(2)</a:t>
            </a:r>
          </a:p>
        </p:txBody>
      </p:sp>
    </p:spTree>
    <p:extLst>
      <p:ext uri="{BB962C8B-B14F-4D97-AF65-F5344CB8AC3E}">
        <p14:creationId xmlns:p14="http://schemas.microsoft.com/office/powerpoint/2010/main" val="397933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build="p" bldLvl="2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95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09B0-A395-594B-AABD-22C2D6F27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Forecasting with VAR Models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1146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3131092"/>
            <a:ext cx="82296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Forecasts for an AR(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model are based on the underlying AR(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equation and are given by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1" y="2652105"/>
            <a:ext cx="8229600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review: forecasting with AR(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) models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602001"/>
            <a:ext cx="8229600" cy="850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Forecasting with VAR(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models is simply an extension of forecasting with AR(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models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32" y="3962089"/>
            <a:ext cx="6760464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64" y="4687750"/>
            <a:ext cx="7248144" cy="12435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830750"/>
            <a:ext cx="8229599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(some of which may be actual observed values)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Forecasting with VAR(</a:t>
            </a:r>
            <a:r>
              <a:rPr lang="en-IN" i="1" dirty="0"/>
              <a:t>p</a:t>
            </a:r>
            <a:r>
              <a:rPr lang="en-IN" dirty="0"/>
              <a:t>) Models</a:t>
            </a:r>
          </a:p>
        </p:txBody>
      </p:sp>
    </p:spTree>
    <p:extLst>
      <p:ext uri="{BB962C8B-B14F-4D97-AF65-F5344CB8AC3E}">
        <p14:creationId xmlns:p14="http://schemas.microsoft.com/office/powerpoint/2010/main" val="52293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 animBg="1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000"/>
            <a:ext cx="82296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simplicity we will show forecasts for a bivariate VAR(1)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479589"/>
            <a:ext cx="8229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forecasts are given 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57200" y="2452710"/>
                <a:ext cx="8229600" cy="9083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−1,1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−1,2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−1,1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−1,2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452710"/>
                <a:ext cx="8229600" cy="908326"/>
              </a:xfrm>
              <a:prstGeom prst="rect">
                <a:avLst/>
              </a:prstGeom>
              <a:blipFill>
                <a:blip r:embed="rId2"/>
                <a:stretch>
                  <a:fillRect b="-73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3955129"/>
            <a:ext cx="664464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484916"/>
            <a:ext cx="6937248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" y="5076372"/>
            <a:ext cx="7510272" cy="125577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Forecasting with VAR(</a:t>
            </a:r>
            <a:r>
              <a:rPr lang="en-IN" i="1" dirty="0"/>
              <a:t>p</a:t>
            </a:r>
            <a:r>
              <a:rPr lang="en-IN" dirty="0"/>
              <a:t>) Models</a:t>
            </a:r>
          </a:p>
        </p:txBody>
      </p:sp>
    </p:spTree>
    <p:extLst>
      <p:ext uri="{BB962C8B-B14F-4D97-AF65-F5344CB8AC3E}">
        <p14:creationId xmlns:p14="http://schemas.microsoft.com/office/powerpoint/2010/main" val="152872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78833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76633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3529-D4D6-EA46-AC01-A2E9C181A6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 Models | Example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4460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52550"/>
            <a:ext cx="4905375" cy="4895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352550"/>
            <a:ext cx="4905375" cy="4895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28204" y="1816510"/>
            <a:ext cx="1944000" cy="693554"/>
          </a:xfrm>
          <a:prstGeom prst="rect">
            <a:avLst/>
          </a:prstGeom>
          <a:noFill/>
          <a:ln w="28575">
            <a:solidFill>
              <a:srgbClr val="FC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know data out to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=25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28204" y="4246699"/>
            <a:ext cx="1944000" cy="1321763"/>
          </a:xfrm>
          <a:prstGeom prst="rect">
            <a:avLst/>
          </a:prstGeom>
          <a:noFill/>
          <a:ln w="28575">
            <a:solidFill>
              <a:srgbClr val="FC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will perform analysis based on data only up to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=20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52800" y="1407558"/>
            <a:ext cx="990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52800" y="3857604"/>
            <a:ext cx="990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Bivariate VAR Time Series Example</a:t>
            </a:r>
          </a:p>
        </p:txBody>
      </p:sp>
    </p:spTree>
    <p:extLst>
      <p:ext uri="{BB962C8B-B14F-4D97-AF65-F5344CB8AC3E}">
        <p14:creationId xmlns:p14="http://schemas.microsoft.com/office/powerpoint/2010/main" val="7229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1602000"/>
            <a:ext cx="8229600" cy="46083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200" dirty="0"/>
              <a:t>x1.25=c( -1.03,  0.11, -0.18, 0.20, -0.99, -1.63, 1.07,  2.26, -0.49, -1.54,  0.45,  0.92,</a:t>
            </a:r>
          </a:p>
          <a:p>
            <a:r>
              <a:rPr lang="en-US" sz="1200" dirty="0"/>
              <a:t>         -0.05, -1.18,  0.90,  1.17,  0.31,  1.19,  0.27, -0.09,  0.23, -1.91,  0.46,  3.61, -0.03)</a:t>
            </a:r>
          </a:p>
          <a:p>
            <a:r>
              <a:rPr lang="en-US" sz="1200" dirty="0"/>
              <a:t>x2.25=c( -0.82,  0.54,  1.13, -0.24, -0.77,  0.22,  0.46, -0.03, -0.59,  0.45,  0.59,  0.15,</a:t>
            </a:r>
          </a:p>
          <a:p>
            <a:r>
              <a:rPr lang="en-US" sz="1200" dirty="0"/>
              <a:t>         0.60,  0.13, -0.04,  0.12, -0.96,  0.23,  1.81, -0.01, -0.95, -0.55, -0.15,  0.71,  0.90)</a:t>
            </a:r>
          </a:p>
          <a:p>
            <a:r>
              <a:rPr lang="en-US" sz="1200" dirty="0"/>
              <a:t>x1=x1.25[1:20]</a:t>
            </a:r>
          </a:p>
          <a:p>
            <a:r>
              <a:rPr lang="en-US" sz="1200" dirty="0"/>
              <a:t>x2=x2.25[1:20] </a:t>
            </a:r>
          </a:p>
          <a:p>
            <a:r>
              <a:rPr lang="en-US" sz="1200" dirty="0"/>
              <a:t>p1=</a:t>
            </a:r>
            <a:r>
              <a:rPr lang="en-US" sz="1200" dirty="0" err="1"/>
              <a:t>aic.wge</a:t>
            </a:r>
            <a:r>
              <a:rPr lang="en-US" sz="1200" dirty="0"/>
              <a:t>(x1,p=0:8,q=0:0)</a:t>
            </a:r>
          </a:p>
          <a:p>
            <a:r>
              <a:rPr lang="en-US" sz="1200" dirty="0"/>
              <a:t># </a:t>
            </a:r>
            <a:r>
              <a:rPr lang="en-US" sz="1200" dirty="0" err="1"/>
              <a:t>aic</a:t>
            </a:r>
            <a:r>
              <a:rPr lang="en-US" sz="1200" dirty="0"/>
              <a:t> picks p=2</a:t>
            </a:r>
          </a:p>
          <a:p>
            <a:r>
              <a:rPr lang="en-US" sz="1200" dirty="0"/>
              <a:t>x1.est=</a:t>
            </a:r>
            <a:r>
              <a:rPr lang="en-US" sz="1200" dirty="0" err="1"/>
              <a:t>est.ar.wge</a:t>
            </a:r>
            <a:r>
              <a:rPr lang="en-US" sz="1200" dirty="0"/>
              <a:t>(x1,p=p1$p)</a:t>
            </a:r>
          </a:p>
          <a:p>
            <a:r>
              <a:rPr lang="en-US" sz="1200" dirty="0" err="1"/>
              <a:t>fore.arma.wge</a:t>
            </a:r>
            <a:r>
              <a:rPr lang="en-US" sz="1200" dirty="0"/>
              <a:t>(x1,phi=x1.est$phi,n.ahead=5,lastn=</a:t>
            </a:r>
            <a:r>
              <a:rPr lang="en-US" sz="1200" dirty="0" err="1"/>
              <a:t>FALSE,limits</a:t>
            </a:r>
            <a:r>
              <a:rPr lang="en-US" sz="1200" dirty="0"/>
              <a:t>=FALSE)</a:t>
            </a:r>
          </a:p>
          <a:p>
            <a:r>
              <a:rPr lang="en-US" sz="1200" dirty="0"/>
              <a:t>p2=</a:t>
            </a:r>
            <a:r>
              <a:rPr lang="en-US" sz="1200" dirty="0" err="1"/>
              <a:t>aic.wge</a:t>
            </a:r>
            <a:r>
              <a:rPr lang="en-US" sz="1200" dirty="0"/>
              <a:t>(x2,p=0:8,q=0:0)</a:t>
            </a:r>
          </a:p>
          <a:p>
            <a:r>
              <a:rPr lang="en-US" sz="1200" dirty="0"/>
              <a:t># </a:t>
            </a:r>
            <a:r>
              <a:rPr lang="en-US" sz="1200" dirty="0" err="1"/>
              <a:t>aic</a:t>
            </a:r>
            <a:r>
              <a:rPr lang="en-US" sz="1200" dirty="0"/>
              <a:t> picks p=2</a:t>
            </a:r>
          </a:p>
          <a:p>
            <a:r>
              <a:rPr lang="en-US" sz="1200" dirty="0"/>
              <a:t>x2.est=</a:t>
            </a:r>
            <a:r>
              <a:rPr lang="en-US" sz="1200" dirty="0" err="1"/>
              <a:t>est.ar.wge</a:t>
            </a:r>
            <a:r>
              <a:rPr lang="en-US" sz="1200" dirty="0"/>
              <a:t>(x1,p=p2$p)</a:t>
            </a:r>
          </a:p>
          <a:p>
            <a:r>
              <a:rPr lang="en-US" sz="1200" dirty="0" err="1"/>
              <a:t>fore.arma.wge</a:t>
            </a:r>
            <a:r>
              <a:rPr lang="en-US" sz="1200" dirty="0"/>
              <a:t>(x2,phi=x2.est$phi,n.ahead=5,lastn=</a:t>
            </a:r>
            <a:r>
              <a:rPr lang="en-US" sz="1200" dirty="0" err="1"/>
              <a:t>FALSE,limits</a:t>
            </a:r>
            <a:r>
              <a:rPr lang="en-US" sz="1200" dirty="0"/>
              <a:t>=FALSE)</a:t>
            </a:r>
          </a:p>
          <a:p>
            <a:r>
              <a:rPr lang="en-US" sz="1200" dirty="0"/>
              <a:t>#</a:t>
            </a:r>
          </a:p>
          <a:p>
            <a:r>
              <a:rPr lang="en-US" sz="1200" dirty="0"/>
              <a:t># VAR and </a:t>
            </a:r>
            <a:r>
              <a:rPr lang="en-US" sz="1200" dirty="0" err="1"/>
              <a:t>VARselect</a:t>
            </a:r>
            <a:r>
              <a:rPr lang="en-US" sz="1200" dirty="0"/>
              <a:t> are from CRAN package </a:t>
            </a:r>
            <a:r>
              <a:rPr lang="en-US" sz="1200" dirty="0" err="1"/>
              <a:t>vars</a:t>
            </a:r>
            <a:endParaRPr lang="en-US" sz="1200" dirty="0"/>
          </a:p>
          <a:p>
            <a:r>
              <a:rPr lang="en-US" sz="1200" dirty="0"/>
              <a:t>X=</a:t>
            </a:r>
            <a:r>
              <a:rPr lang="en-US" sz="1200" dirty="0" err="1"/>
              <a:t>cbind</a:t>
            </a:r>
            <a:r>
              <a:rPr lang="en-US" sz="1200" dirty="0"/>
              <a:t>(x1,x2)</a:t>
            </a:r>
          </a:p>
          <a:p>
            <a:r>
              <a:rPr lang="en-US" sz="1200" dirty="0" err="1"/>
              <a:t>VARselect</a:t>
            </a:r>
            <a:r>
              <a:rPr lang="en-US" sz="1200" dirty="0"/>
              <a:t>(X, </a:t>
            </a:r>
            <a:r>
              <a:rPr lang="en-US" sz="1200" dirty="0" err="1"/>
              <a:t>lag.max</a:t>
            </a:r>
            <a:r>
              <a:rPr lang="en-US" sz="1200" dirty="0"/>
              <a:t> = 6, type = "</a:t>
            </a:r>
            <a:r>
              <a:rPr lang="en-US" sz="1200" dirty="0" err="1"/>
              <a:t>const</a:t>
            </a:r>
            <a:r>
              <a:rPr lang="en-US" sz="1200" dirty="0"/>
              <a:t>",season = NULL, </a:t>
            </a:r>
            <a:r>
              <a:rPr lang="en-US" sz="1200" dirty="0" err="1"/>
              <a:t>exogen</a:t>
            </a:r>
            <a:r>
              <a:rPr lang="en-US" sz="1200" dirty="0"/>
              <a:t> = NULL)</a:t>
            </a:r>
          </a:p>
          <a:p>
            <a:r>
              <a:rPr lang="en-US" sz="1200" dirty="0"/>
              <a:t>#</a:t>
            </a:r>
            <a:r>
              <a:rPr lang="en-US" sz="1200" dirty="0" err="1"/>
              <a:t>VARselect</a:t>
            </a:r>
            <a:r>
              <a:rPr lang="en-US" sz="1200" dirty="0"/>
              <a:t> picks p=5 (using AIC)</a:t>
            </a:r>
          </a:p>
          <a:p>
            <a:r>
              <a:rPr lang="en-US" sz="1200" dirty="0" err="1"/>
              <a:t>lsfit</a:t>
            </a:r>
            <a:r>
              <a:rPr lang="en-US" sz="1200" dirty="0"/>
              <a:t>=VAR(</a:t>
            </a:r>
            <a:r>
              <a:rPr lang="en-US" sz="1200" dirty="0" err="1"/>
              <a:t>X,p</a:t>
            </a:r>
            <a:r>
              <a:rPr lang="en-US" sz="1200" dirty="0"/>
              <a:t>=5,type="</a:t>
            </a:r>
            <a:r>
              <a:rPr lang="en-US" sz="1200" dirty="0" err="1"/>
              <a:t>const</a:t>
            </a:r>
            <a:r>
              <a:rPr lang="en-US" sz="1200" dirty="0"/>
              <a:t>")</a:t>
            </a:r>
          </a:p>
          <a:p>
            <a:r>
              <a:rPr lang="en-US" sz="1200" dirty="0" err="1"/>
              <a:t>preds</a:t>
            </a:r>
            <a:r>
              <a:rPr lang="en-US" sz="1200" dirty="0"/>
              <a:t>=predict(</a:t>
            </a:r>
            <a:r>
              <a:rPr lang="en-US" sz="1200" dirty="0" err="1"/>
              <a:t>lsfit,n.ahead</a:t>
            </a:r>
            <a:r>
              <a:rPr lang="en-US" sz="1200" dirty="0"/>
              <a:t>=5)</a:t>
            </a:r>
          </a:p>
          <a:p>
            <a:r>
              <a:rPr lang="en-US" sz="1200" dirty="0"/>
              <a:t># preds$fcst$x1[1,1] - [5,1] are the VAR forecasts for x1.  Similar for x2</a:t>
            </a:r>
          </a:p>
          <a:p>
            <a:r>
              <a:rPr lang="en-US" sz="1200" dirty="0"/>
              <a:t>library(</a:t>
            </a:r>
            <a:r>
              <a:rPr lang="en-US" sz="1200" dirty="0" err="1"/>
              <a:t>RColorBrewer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fanchart</a:t>
            </a:r>
            <a:r>
              <a:rPr lang="en-US" sz="1200" dirty="0"/>
              <a:t>(</a:t>
            </a:r>
            <a:r>
              <a:rPr lang="en-US" sz="1200" dirty="0" err="1"/>
              <a:t>preds</a:t>
            </a:r>
            <a:r>
              <a:rPr lang="en-US" sz="1200" dirty="0"/>
              <a:t>, colors = </a:t>
            </a:r>
            <a:r>
              <a:rPr lang="en-US" sz="1200" dirty="0" err="1"/>
              <a:t>brewer.pal</a:t>
            </a:r>
            <a:r>
              <a:rPr lang="en-US" sz="1200" dirty="0"/>
              <a:t>(n = 8, name = "Blues")) # Change color pallet to make distinguishable.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R Code using </a:t>
            </a:r>
            <a:r>
              <a:rPr lang="en-IN" sz="3200" dirty="0" err="1"/>
              <a:t>tswge</a:t>
            </a:r>
            <a:r>
              <a:rPr lang="en-IN" sz="3200" dirty="0"/>
              <a:t> and </a:t>
            </a:r>
            <a:br>
              <a:rPr lang="en-IN" sz="3200" dirty="0"/>
            </a:br>
            <a:r>
              <a:rPr lang="en-IN" sz="3200" dirty="0" err="1"/>
              <a:t>vars</a:t>
            </a:r>
            <a:r>
              <a:rPr lang="en-IN" sz="3200" dirty="0"/>
              <a:t> to </a:t>
            </a:r>
            <a:r>
              <a:rPr lang="en-IN" sz="3200" dirty="0" err="1"/>
              <a:t>Analyze</a:t>
            </a:r>
            <a:r>
              <a:rPr lang="en-IN" sz="3200" dirty="0"/>
              <a:t> Bivariate Data (x1,x2)</a:t>
            </a:r>
          </a:p>
        </p:txBody>
      </p:sp>
    </p:spTree>
    <p:extLst>
      <p:ext uri="{BB962C8B-B14F-4D97-AF65-F5344CB8AC3E}">
        <p14:creationId xmlns:p14="http://schemas.microsoft.com/office/powerpoint/2010/main" val="1765910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4680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4F4B-7611-EA46-B519-A90F07FDFC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 Models </a:t>
            </a:r>
            <a:r>
              <a:rPr lang="en-US"/>
              <a:t>| Example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670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04561" y="1816387"/>
            <a:ext cx="2301240" cy="4203413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are each realizations from AR(2) models, and the solid dots are the “univariate” forecasts for each realization based on data to time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=20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forecasts (especially for x1) are not very informative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8750"/>
            <a:ext cx="4905375" cy="4895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95600" y="3918023"/>
            <a:ext cx="990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26080" y="1469443"/>
            <a:ext cx="990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Univariate Forecasts</a:t>
            </a:r>
          </a:p>
        </p:txBody>
      </p:sp>
    </p:spTree>
    <p:extLst>
      <p:ext uri="{BB962C8B-B14F-4D97-AF65-F5344CB8AC3E}">
        <p14:creationId xmlns:p14="http://schemas.microsoft.com/office/powerpoint/2010/main" val="25223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9" grpId="0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0" y="1429200"/>
            <a:ext cx="4905375" cy="4895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00" y="1429200"/>
            <a:ext cx="4905375" cy="4895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86712" y="4278600"/>
            <a:ext cx="2271488" cy="16650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“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x”’s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denote the forecasts based on the VAR model fit to the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38438" y="1230383"/>
            <a:ext cx="1160780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400" b="1" dirty="0">
                <a:solidFill>
                  <a:srgbClr val="F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wow!!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79456" y="1816387"/>
            <a:ext cx="2278744" cy="1384013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solid dots are the univariate forecasts from the previous slide</a:t>
            </a:r>
          </a:p>
        </p:txBody>
      </p:sp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>
            <a:off x="5295900" y="1461216"/>
            <a:ext cx="1442538" cy="443784"/>
          </a:xfrm>
          <a:prstGeom prst="straightConnector1">
            <a:avLst/>
          </a:prstGeom>
          <a:ln w="38100">
            <a:solidFill>
              <a:srgbClr val="F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26800" y="1468800"/>
            <a:ext cx="990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94400" y="3916800"/>
            <a:ext cx="990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Forecasting with Bivariate VAR Models</a:t>
            </a:r>
          </a:p>
        </p:txBody>
      </p:sp>
    </p:spTree>
    <p:extLst>
      <p:ext uri="{BB962C8B-B14F-4D97-AF65-F5344CB8AC3E}">
        <p14:creationId xmlns:p14="http://schemas.microsoft.com/office/powerpoint/2010/main" val="107408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5" grpId="0" animBg="1"/>
      <p:bldP spid="16" grpId="0"/>
      <p:bldP spid="1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171" r="2654"/>
          <a:stretch/>
        </p:blipFill>
        <p:spPr>
          <a:xfrm>
            <a:off x="609600" y="2633012"/>
            <a:ext cx="3886200" cy="365881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68400" y="5064202"/>
            <a:ext cx="1917700" cy="488950"/>
          </a:xfrm>
          <a:prstGeom prst="roundRect">
            <a:avLst/>
          </a:prstGeom>
          <a:noFill/>
          <a:ln w="38100"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828800" y="2894970"/>
            <a:ext cx="1905000" cy="853185"/>
          </a:xfrm>
          <a:prstGeom prst="roundRect">
            <a:avLst/>
          </a:prstGeom>
          <a:noFill/>
          <a:ln w="38100"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09800" y="2347710"/>
            <a:ext cx="990600" cy="3486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800" y="4327494"/>
            <a:ext cx="990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602000"/>
            <a:ext cx="8229600" cy="7783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Why are the forecasts for x1 so good?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Let’s look at the data again.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22611" y="2531747"/>
            <a:ext cx="3264190" cy="65659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x1(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is essentially a scaled version of 2*x2(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-5)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EF6BE-C656-D944-8AB4-4C604F3F4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193" y="3150180"/>
            <a:ext cx="3247608" cy="20520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831DB52-E665-A64E-A88F-98A7D255FF22}"/>
              </a:ext>
            </a:extLst>
          </p:cNvPr>
          <p:cNvSpPr/>
          <p:nvPr/>
        </p:nvSpPr>
        <p:spPr>
          <a:xfrm>
            <a:off x="6055875" y="5247684"/>
            <a:ext cx="1997663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a = </a:t>
            </a:r>
            <a:r>
              <a:rPr lang="en-US" dirty="0" err="1"/>
              <a:t>ccf</a:t>
            </a:r>
            <a:r>
              <a:rPr lang="en-US" dirty="0"/>
              <a:t>(x2.25,x1.25)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79EB8F-7E37-7741-A50C-EFFA17531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610" y="5723220"/>
            <a:ext cx="3321050" cy="653516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4654B5D-CF3C-F042-9B73-21C857118ABF}"/>
              </a:ext>
            </a:extLst>
          </p:cNvPr>
          <p:cNvSpPr/>
          <p:nvPr/>
        </p:nvSpPr>
        <p:spPr>
          <a:xfrm>
            <a:off x="6930100" y="5915828"/>
            <a:ext cx="354620" cy="252834"/>
          </a:xfrm>
          <a:prstGeom prst="roundRect">
            <a:avLst/>
          </a:prstGeom>
          <a:noFill/>
          <a:ln w="38100"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859E581-3CA8-C148-86E2-F8BAFC4BC328}"/>
              </a:ext>
            </a:extLst>
          </p:cNvPr>
          <p:cNvSpPr/>
          <p:nvPr/>
        </p:nvSpPr>
        <p:spPr>
          <a:xfrm>
            <a:off x="7631846" y="3221420"/>
            <a:ext cx="354620" cy="916073"/>
          </a:xfrm>
          <a:prstGeom prst="roundRect">
            <a:avLst/>
          </a:prstGeom>
          <a:noFill/>
          <a:ln w="38100"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Happened?</a:t>
            </a:r>
          </a:p>
        </p:txBody>
      </p:sp>
    </p:spTree>
    <p:extLst>
      <p:ext uri="{BB962C8B-B14F-4D97-AF65-F5344CB8AC3E}">
        <p14:creationId xmlns:p14="http://schemas.microsoft.com/office/powerpoint/2010/main" val="383281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3" grpId="0" build="p" bldLvl="2"/>
      <p:bldP spid="10" grpId="0" build="p" bldLvl="2"/>
      <p:bldP spid="11" grpId="0"/>
      <p:bldP spid="13" grpId="0" animBg="1"/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3200400"/>
            <a:ext cx="82296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After running the R code for VAR modeling, if you type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lsfit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you obtain the following output: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3927267"/>
            <a:ext cx="8229599" cy="102573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Estimated coefficients for equation x1: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======================================= 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x1 = x1.l1 + x2.l1 + x1.l2 + x2.l2 + x1.l3 + x2.l3 + x1.l4 + x2.l4 + x1.l5 + x2.l5 + 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7200" y="5663154"/>
                <a:ext cx="8229600" cy="6795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711200" indent="-711200"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Note: 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the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the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−5,2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about two while all other coefficients are approximately zero.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663154"/>
                <a:ext cx="8229600" cy="679589"/>
              </a:xfrm>
              <a:prstGeom prst="rect">
                <a:avLst/>
              </a:prstGeom>
              <a:blipFill>
                <a:blip r:embed="rId2"/>
                <a:stretch>
                  <a:fillRect l="-741" t="-5405" b="-225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2000"/>
            <a:ext cx="6629400" cy="15660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67786" y="3927261"/>
                <a:ext cx="3951514" cy="37940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/>
                  <a:t>(</a:t>
                </a:r>
                <a:r>
                  <a:rPr lang="en-US" dirty="0" err="1"/>
                  <a:t>eg</a:t>
                </a:r>
                <a:r>
                  <a:rPr lang="en-US" dirty="0"/>
                  <a:t>. x1.l3 is the coefficient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−3,1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786" y="3927261"/>
                <a:ext cx="3951514" cy="379408"/>
              </a:xfrm>
              <a:prstGeom prst="rect">
                <a:avLst/>
              </a:prstGeom>
              <a:blipFill>
                <a:blip r:embed="rId4"/>
                <a:stretch>
                  <a:fillRect l="-1389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57200" y="4927643"/>
            <a:ext cx="84582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x1.l1       x2.l1     x1.l2      x2.l2     x1.l3      x2.l3     x1.l4      x2.l4      x1.l5     x2.l5      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-0.0043  0.0025  0.0041 -0.0078 -0.0048  0.0097  0.0045  -0.0079 -0.0022  2.0046  -0.0002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285024" y="4927643"/>
            <a:ext cx="715976" cy="646331"/>
          </a:xfrm>
          <a:prstGeom prst="roundRect">
            <a:avLst/>
          </a:prstGeom>
          <a:noFill/>
          <a:ln w="38100"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 sz="2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dirty="0"/>
              <a:t>Bivariate VAR(5) Model</a:t>
            </a:r>
          </a:p>
        </p:txBody>
      </p:sp>
    </p:spTree>
    <p:extLst>
      <p:ext uri="{BB962C8B-B14F-4D97-AF65-F5344CB8AC3E}">
        <p14:creationId xmlns:p14="http://schemas.microsoft.com/office/powerpoint/2010/main" val="304593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88310-B993-714F-88BC-FEA7C0E021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Multivariate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C4262F-0FD0-6444-8217-4443647148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R-Based Analysis</a:t>
            </a:r>
          </a:p>
        </p:txBody>
      </p:sp>
    </p:spTree>
    <p:extLst>
      <p:ext uri="{BB962C8B-B14F-4D97-AF65-F5344CB8AC3E}">
        <p14:creationId xmlns:p14="http://schemas.microsoft.com/office/powerpoint/2010/main" val="37686847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7200" y="5398134"/>
            <a:ext cx="8229600" cy="8823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that the margin or error for the x1 variable is so small that the forecasts and the upper and lower limits are nearly overlapped. We used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RColorBrewer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package to change the colors to be more distinguishable.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4649B3-F637-1345-A82D-C82A926EE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12"/>
          <a:stretch/>
        </p:blipFill>
        <p:spPr>
          <a:xfrm>
            <a:off x="1866900" y="1495928"/>
            <a:ext cx="5410200" cy="31753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72C5E2-2AC7-4843-93E1-A835D5CA763F}"/>
              </a:ext>
            </a:extLst>
          </p:cNvPr>
          <p:cNvSpPr/>
          <p:nvPr/>
        </p:nvSpPr>
        <p:spPr>
          <a:xfrm>
            <a:off x="1866900" y="4669511"/>
            <a:ext cx="5410200" cy="68454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200" dirty="0"/>
              <a:t>library(</a:t>
            </a:r>
            <a:r>
              <a:rPr lang="en-US" sz="1200" dirty="0" err="1"/>
              <a:t>RColorBrewer</a:t>
            </a:r>
            <a:r>
              <a:rPr lang="en-US" sz="1200" dirty="0"/>
              <a:t>)</a:t>
            </a:r>
          </a:p>
          <a:p>
            <a:pPr>
              <a:spcBef>
                <a:spcPts val="600"/>
              </a:spcBef>
            </a:pPr>
            <a:r>
              <a:rPr lang="en-US" sz="1200" dirty="0" err="1"/>
              <a:t>fanchart</a:t>
            </a:r>
            <a:r>
              <a:rPr lang="en-US" sz="1200" dirty="0"/>
              <a:t>(</a:t>
            </a:r>
            <a:r>
              <a:rPr lang="en-US" sz="1200" dirty="0" err="1"/>
              <a:t>preds</a:t>
            </a:r>
            <a:r>
              <a:rPr lang="en-US" sz="1200" dirty="0"/>
              <a:t>, colors = </a:t>
            </a:r>
            <a:r>
              <a:rPr lang="en-US" sz="1200" dirty="0" err="1"/>
              <a:t>brewer.pal</a:t>
            </a:r>
            <a:r>
              <a:rPr lang="en-US" sz="1200" dirty="0"/>
              <a:t>(n = 8, name = "Blues")) # Change color pallet to make distinguishable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Bivariate VAR(5) Model: </a:t>
            </a:r>
            <a:br>
              <a:rPr lang="en-IN" sz="3200" dirty="0"/>
            </a:br>
            <a:r>
              <a:rPr lang="en-IN" sz="3200" dirty="0"/>
              <a:t>Fan Chart and Prediction Intervals</a:t>
            </a:r>
          </a:p>
        </p:txBody>
      </p:sp>
    </p:spTree>
    <p:extLst>
      <p:ext uri="{BB962C8B-B14F-4D97-AF65-F5344CB8AC3E}">
        <p14:creationId xmlns:p14="http://schemas.microsoft.com/office/powerpoint/2010/main" val="107871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2400" y="1447800"/>
                <a:ext cx="8839200" cy="490708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example was constructed to show how one variable in a VAR model can be a leading indicator for another variable.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Because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−5,2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we would expect the VAR forecasts to somehow take advantage of this fact.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Notice that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were generated as AR(2) processes.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AIC applied to each series separately picked an AR(2).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Function </a:t>
                </a:r>
                <a:r>
                  <a:rPr lang="en-US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VARselect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identified the VAR model as a VAR(5).</a:t>
                </a:r>
              </a:p>
              <a:p>
                <a:pPr marL="1200150" lvl="2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It was necessary that </a:t>
                </a:r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was at least 5 so that lag 5 would be in the fitted model</a:t>
                </a:r>
              </a:p>
              <a:p>
                <a:pPr marL="1200150" lvl="2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AIC detected this “by itself”</a:t>
                </a:r>
              </a:p>
              <a:p>
                <a:pPr marL="1200150" lvl="2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fitted VAR(5) model gave essentially perfect forecasts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steps ahead up to 5</a:t>
                </a:r>
              </a:p>
              <a:p>
                <a:pPr marL="1257300" lvl="2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forecasts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showed no detectable improvement over the univariate forecasts.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447800"/>
                <a:ext cx="8839200" cy="4907084"/>
              </a:xfrm>
              <a:prstGeom prst="rect">
                <a:avLst/>
              </a:prstGeom>
              <a:blipFill>
                <a:blip r:embed="rId2"/>
                <a:stretch>
                  <a:fillRect l="-575" t="-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/>
              <a:t>Comments about the </a:t>
            </a:r>
            <a:br>
              <a:rPr lang="en-IN" sz="3200"/>
            </a:br>
            <a:r>
              <a:rPr lang="en-IN" sz="3200"/>
              <a:t>Bivariate VAR(5) Example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97963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1916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2904-C5C5-7D4C-958D-9609B70B04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Melanoma and </a:t>
            </a:r>
            <a:br>
              <a:rPr lang="en-US" dirty="0"/>
            </a:br>
            <a:r>
              <a:rPr lang="en-US" dirty="0"/>
              <a:t>Sunspots Example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7195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001"/>
            <a:ext cx="8229600" cy="988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data set has caused interest because of the fact that there is some evidence that the melanoma incidence at year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related to the sunspot number at year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-2.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2893874"/>
            <a:ext cx="4349749" cy="607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Cross-covariance of melanoma 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at time 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and sunspot at time </a:t>
            </a: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t+k</a:t>
            </a: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217" t="57386" r="2896"/>
          <a:stretch/>
        </p:blipFill>
        <p:spPr>
          <a:xfrm>
            <a:off x="457200" y="3539772"/>
            <a:ext cx="4654550" cy="20863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34000" y="2893874"/>
            <a:ext cx="3352800" cy="12844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“peak” at -2 suggests that sunspot number at time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-2 is related to melanoma at time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540000" y="4083934"/>
            <a:ext cx="152400" cy="484909"/>
          </a:xfrm>
          <a:prstGeom prst="roundRect">
            <a:avLst/>
          </a:prstGeom>
          <a:noFill/>
          <a:ln>
            <a:solidFill>
              <a:srgbClr val="F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4000" y="4267200"/>
            <a:ext cx="3352800" cy="1981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But, note that the “peak” is within the error bars for zero cross-correlations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Relationship may not be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strong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Melanoma Sunspot Example</a:t>
            </a:r>
            <a:br>
              <a:rPr lang="en-IN" sz="3200" dirty="0"/>
            </a:br>
            <a:r>
              <a:rPr lang="en-IN" sz="3200" dirty="0"/>
              <a:t>Annual Data: 1936-1972</a:t>
            </a:r>
          </a:p>
        </p:txBody>
      </p:sp>
    </p:spTree>
    <p:extLst>
      <p:ext uri="{BB962C8B-B14F-4D97-AF65-F5344CB8AC3E}">
        <p14:creationId xmlns:p14="http://schemas.microsoft.com/office/powerpoint/2010/main" val="261161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1" grpId="0" build="p" bldLvl="2"/>
      <p:bldP spid="5" grpId="0" animBg="1"/>
      <p:bldP spid="6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47800"/>
            <a:ext cx="4905375" cy="4895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200" y="1498600"/>
            <a:ext cx="31242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Melanoma incidence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3959352"/>
            <a:ext cx="31242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Sunspot numbers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19800" y="1905000"/>
            <a:ext cx="2362200" cy="829952"/>
          </a:xfrm>
          <a:prstGeom prst="rect">
            <a:avLst/>
          </a:prstGeom>
          <a:noFill/>
          <a:ln w="28575">
            <a:solidFill>
              <a:srgbClr val="FC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know data out to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=1972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9800" y="4372162"/>
            <a:ext cx="2362200" cy="1584138"/>
          </a:xfrm>
          <a:prstGeom prst="rect">
            <a:avLst/>
          </a:prstGeom>
          <a:noFill/>
          <a:ln w="28575">
            <a:solidFill>
              <a:srgbClr val="FC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will perform analysis based on data only up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400" i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=1967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Melanoma Sunspot Example</a:t>
            </a:r>
            <a:br>
              <a:rPr lang="en-IN" sz="3200" dirty="0"/>
            </a:br>
            <a:r>
              <a:rPr lang="en-IN" sz="3200" dirty="0"/>
              <a:t>Annual Data: 1936-1972</a:t>
            </a:r>
          </a:p>
        </p:txBody>
      </p:sp>
    </p:spTree>
    <p:extLst>
      <p:ext uri="{BB962C8B-B14F-4D97-AF65-F5344CB8AC3E}">
        <p14:creationId xmlns:p14="http://schemas.microsoft.com/office/powerpoint/2010/main" val="199483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1371600"/>
            <a:ext cx="8229600" cy="4953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200" dirty="0"/>
              <a:t># melanoma incidence and sunspot numbers 1936-1972</a:t>
            </a:r>
          </a:p>
          <a:p>
            <a:r>
              <a:rPr lang="en-US" sz="1200" dirty="0"/>
              <a:t> melanoma=c(1.0, 0.9, 0.8, 1.4, 1.2, 1.0, 1.5, 1.9, 1.5, 1.5, 1.5, 1.6, 1.8, 2.8, 2.5, 2.5, 2.4, 2.1, 1.9, 2.4, 2.4, 2.6, 2.6, 4.4, 4.2, 3.8, 3.4, 3.6, 4.1, 3.7, 4.2, 4.1, 4.1, 4.0, 5.2, 5.3, 5.3)</a:t>
            </a:r>
          </a:p>
          <a:p>
            <a:r>
              <a:rPr lang="en-US" sz="1200" dirty="0"/>
              <a:t>sunspot=c(40, 115, 100,  80,  60,  40,  23,  10,  10,  25,  75, 145, 130, 130,  80,  65,  20,  10,   5,  10, 60, 190, 180, 175, 120,  50,  35,  20,  10,  15,  30,  60, 105, 105, 105,  80,  65)</a:t>
            </a:r>
          </a:p>
          <a:p>
            <a:r>
              <a:rPr lang="en-US" sz="1200" dirty="0"/>
              <a:t>mel.67=melanoma[1:32]</a:t>
            </a:r>
          </a:p>
          <a:p>
            <a:r>
              <a:rPr lang="en-US" sz="1200" dirty="0"/>
              <a:t>sun.67=sunspot[1:32] </a:t>
            </a:r>
          </a:p>
          <a:p>
            <a:r>
              <a:rPr lang="en-US" sz="1200" dirty="0" err="1"/>
              <a:t>p.mel</a:t>
            </a:r>
            <a:r>
              <a:rPr lang="en-US" sz="1200" dirty="0"/>
              <a:t>=</a:t>
            </a:r>
            <a:r>
              <a:rPr lang="en-US" sz="1200" dirty="0" err="1"/>
              <a:t>aic.wge</a:t>
            </a:r>
            <a:r>
              <a:rPr lang="en-US" sz="1200" dirty="0"/>
              <a:t>(mel.67,p=0:8,q=0:0)</a:t>
            </a:r>
          </a:p>
          <a:p>
            <a:r>
              <a:rPr lang="en-US" sz="1200" dirty="0" err="1"/>
              <a:t>p.mel$p</a:t>
            </a:r>
            <a:endParaRPr lang="en-US" sz="1200" dirty="0"/>
          </a:p>
          <a:p>
            <a:r>
              <a:rPr lang="en-US" sz="1200" dirty="0" err="1"/>
              <a:t>mel.est</a:t>
            </a:r>
            <a:r>
              <a:rPr lang="en-US" sz="1200" dirty="0"/>
              <a:t>=</a:t>
            </a:r>
            <a:r>
              <a:rPr lang="en-US" sz="1200" dirty="0" err="1"/>
              <a:t>est.ar.wge</a:t>
            </a:r>
            <a:r>
              <a:rPr lang="en-US" sz="1200" dirty="0"/>
              <a:t>(mel.67,p=</a:t>
            </a:r>
            <a:r>
              <a:rPr lang="en-US" sz="1200" dirty="0" err="1"/>
              <a:t>p.mel$p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fore.arma.wge</a:t>
            </a:r>
            <a:r>
              <a:rPr lang="en-US" sz="1200" dirty="0"/>
              <a:t>(mel.67,phi=</a:t>
            </a:r>
            <a:r>
              <a:rPr lang="en-US" sz="1200" dirty="0" err="1"/>
              <a:t>mel.est$phi,n.ahead</a:t>
            </a:r>
            <a:r>
              <a:rPr lang="en-US" sz="1200" dirty="0"/>
              <a:t>=5,lastn=</a:t>
            </a:r>
            <a:r>
              <a:rPr lang="en-US" sz="1200" dirty="0" err="1"/>
              <a:t>FALSE,limits</a:t>
            </a:r>
            <a:r>
              <a:rPr lang="en-US" sz="1200" dirty="0"/>
              <a:t>=FALSE)</a:t>
            </a:r>
          </a:p>
          <a:p>
            <a:r>
              <a:rPr lang="en-US" sz="1200" dirty="0" err="1"/>
              <a:t>p.sun</a:t>
            </a:r>
            <a:r>
              <a:rPr lang="en-US" sz="1200" dirty="0"/>
              <a:t>=</a:t>
            </a:r>
            <a:r>
              <a:rPr lang="en-US" sz="1200" dirty="0" err="1"/>
              <a:t>aic.wge</a:t>
            </a:r>
            <a:r>
              <a:rPr lang="en-US" sz="1200" dirty="0"/>
              <a:t>(sun.67,p=0:8,q=0:0)</a:t>
            </a:r>
          </a:p>
          <a:p>
            <a:r>
              <a:rPr lang="en-US" sz="1200" dirty="0" err="1"/>
              <a:t>p.sun$p</a:t>
            </a:r>
            <a:endParaRPr lang="en-US" sz="1200" dirty="0"/>
          </a:p>
          <a:p>
            <a:r>
              <a:rPr lang="en-US" sz="1200" dirty="0" err="1"/>
              <a:t>sun.est</a:t>
            </a:r>
            <a:r>
              <a:rPr lang="en-US" sz="1200" dirty="0"/>
              <a:t>=</a:t>
            </a:r>
            <a:r>
              <a:rPr lang="en-US" sz="1200" dirty="0" err="1"/>
              <a:t>est.ar.wge</a:t>
            </a:r>
            <a:r>
              <a:rPr lang="en-US" sz="1200" dirty="0"/>
              <a:t>(sun.67,p=</a:t>
            </a:r>
            <a:r>
              <a:rPr lang="en-US" sz="1200" dirty="0" err="1"/>
              <a:t>p.sun$p</a:t>
            </a:r>
            <a:r>
              <a:rPr lang="en-US" sz="1200" dirty="0"/>
              <a:t>)</a:t>
            </a:r>
          </a:p>
          <a:p>
            <a:r>
              <a:rPr lang="en-US" sz="1200" dirty="0" err="1"/>
              <a:t>fore.arma.wge</a:t>
            </a:r>
            <a:r>
              <a:rPr lang="en-US" sz="1200" dirty="0"/>
              <a:t>(sun.67,phi=</a:t>
            </a:r>
            <a:r>
              <a:rPr lang="en-US" sz="1200" dirty="0" err="1"/>
              <a:t>sun.est$phi,n.ahead</a:t>
            </a:r>
            <a:r>
              <a:rPr lang="en-US" sz="1200" dirty="0"/>
              <a:t>=5,lastn=</a:t>
            </a:r>
            <a:r>
              <a:rPr lang="en-US" sz="1200" dirty="0" err="1"/>
              <a:t>FALSE,limits</a:t>
            </a:r>
            <a:r>
              <a:rPr lang="en-US" sz="1200" dirty="0"/>
              <a:t>=FALSE)</a:t>
            </a:r>
          </a:p>
          <a:p>
            <a:r>
              <a:rPr lang="en-US" sz="1200" dirty="0"/>
              <a:t>#</a:t>
            </a:r>
          </a:p>
          <a:p>
            <a:r>
              <a:rPr lang="en-US" sz="1200" b="1" dirty="0"/>
              <a:t># VAR and </a:t>
            </a:r>
            <a:r>
              <a:rPr lang="en-US" sz="1200" b="1" dirty="0" err="1"/>
              <a:t>VARselect</a:t>
            </a:r>
            <a:r>
              <a:rPr lang="en-US" sz="1200" b="1" dirty="0"/>
              <a:t> are from CRAN package </a:t>
            </a:r>
            <a:r>
              <a:rPr lang="en-US" sz="1200" b="1" dirty="0" err="1"/>
              <a:t>vars</a:t>
            </a:r>
            <a:endParaRPr lang="en-US" sz="1200" b="1" dirty="0"/>
          </a:p>
          <a:p>
            <a:r>
              <a:rPr lang="en-US" sz="1200" dirty="0"/>
              <a:t>X=</a:t>
            </a:r>
            <a:r>
              <a:rPr lang="en-US" sz="1200" dirty="0" err="1"/>
              <a:t>cbind</a:t>
            </a:r>
            <a:r>
              <a:rPr lang="en-US" sz="1200" dirty="0"/>
              <a:t>(mel.67,sun.67)</a:t>
            </a:r>
          </a:p>
          <a:p>
            <a:r>
              <a:rPr lang="en-US" sz="1200" dirty="0" err="1"/>
              <a:t>VARselect</a:t>
            </a:r>
            <a:r>
              <a:rPr lang="en-US" sz="1200" dirty="0"/>
              <a:t>(X, </a:t>
            </a:r>
            <a:r>
              <a:rPr lang="en-US" sz="1200" dirty="0" err="1"/>
              <a:t>lag.max</a:t>
            </a:r>
            <a:r>
              <a:rPr lang="en-US" sz="1200" dirty="0"/>
              <a:t> = 6, type = "</a:t>
            </a:r>
            <a:r>
              <a:rPr lang="en-US" sz="1200" dirty="0" err="1"/>
              <a:t>const</a:t>
            </a:r>
            <a:r>
              <a:rPr lang="en-US" sz="1200" dirty="0"/>
              <a:t>",season = NULL, </a:t>
            </a:r>
            <a:r>
              <a:rPr lang="en-US" sz="1200" dirty="0" err="1"/>
              <a:t>exogen</a:t>
            </a:r>
            <a:r>
              <a:rPr lang="en-US" sz="1200" dirty="0"/>
              <a:t> = NULL) #AIC = 5.04</a:t>
            </a:r>
          </a:p>
          <a:p>
            <a:r>
              <a:rPr lang="en-US" sz="1200" dirty="0"/>
              <a:t>#</a:t>
            </a:r>
            <a:r>
              <a:rPr lang="en-US" sz="1200" dirty="0" err="1"/>
              <a:t>VARselect</a:t>
            </a:r>
            <a:r>
              <a:rPr lang="en-US" sz="1200" dirty="0"/>
              <a:t> picks p=4 (using AIC)</a:t>
            </a:r>
          </a:p>
          <a:p>
            <a:r>
              <a:rPr lang="en-US" sz="1200" dirty="0" err="1"/>
              <a:t>lsfit</a:t>
            </a:r>
            <a:r>
              <a:rPr lang="en-US" sz="1200" dirty="0"/>
              <a:t>=VAR(</a:t>
            </a:r>
            <a:r>
              <a:rPr lang="en-US" sz="1200" dirty="0" err="1"/>
              <a:t>X,p</a:t>
            </a:r>
            <a:r>
              <a:rPr lang="en-US" sz="1200" dirty="0"/>
              <a:t>=4,type='</a:t>
            </a:r>
            <a:r>
              <a:rPr lang="en-US" sz="1200" dirty="0" err="1"/>
              <a:t>const</a:t>
            </a:r>
            <a:r>
              <a:rPr lang="en-US" sz="1200" dirty="0"/>
              <a:t>')</a:t>
            </a:r>
          </a:p>
          <a:p>
            <a:r>
              <a:rPr lang="en-US" sz="1200" dirty="0" err="1"/>
              <a:t>preds</a:t>
            </a:r>
            <a:r>
              <a:rPr lang="en-US" sz="1200" dirty="0"/>
              <a:t>=predict(</a:t>
            </a:r>
            <a:r>
              <a:rPr lang="en-US" sz="1200" dirty="0" err="1"/>
              <a:t>lsfit,n.ahead</a:t>
            </a:r>
            <a:r>
              <a:rPr lang="en-US" sz="1200" dirty="0"/>
              <a:t>=5)</a:t>
            </a:r>
          </a:p>
          <a:p>
            <a:r>
              <a:rPr lang="en-US" sz="1200" dirty="0"/>
              <a:t>#</a:t>
            </a:r>
            <a:r>
              <a:rPr lang="en-US" sz="1200" dirty="0" err="1"/>
              <a:t>preds$fcst$mel</a:t>
            </a:r>
            <a:r>
              <a:rPr lang="en-US" sz="1200" dirty="0"/>
              <a:t>[1,1]-[5,1] are the VAR forecasts </a:t>
            </a:r>
            <a:r>
              <a:rPr lang="en-US" sz="1200" dirty="0" err="1"/>
              <a:t>formenlanoma</a:t>
            </a:r>
            <a:r>
              <a:rPr lang="en-US" sz="1200" dirty="0"/>
              <a:t>.  Similar for sunspot.</a:t>
            </a:r>
          </a:p>
          <a:p>
            <a:r>
              <a:rPr lang="en-US" sz="1200" dirty="0"/>
              <a:t>plot(</a:t>
            </a:r>
            <a:r>
              <a:rPr lang="en-US" sz="1200" dirty="0" err="1"/>
              <a:t>seq</a:t>
            </a:r>
            <a:r>
              <a:rPr lang="en-US" sz="1200" dirty="0"/>
              <a:t>(1,37,1),melanoma, type = "b", </a:t>
            </a:r>
            <a:r>
              <a:rPr lang="en-US" sz="1200" dirty="0" err="1"/>
              <a:t>ylim</a:t>
            </a:r>
            <a:r>
              <a:rPr lang="en-US" sz="1200" dirty="0"/>
              <a:t> = c(0,6))</a:t>
            </a:r>
          </a:p>
          <a:p>
            <a:r>
              <a:rPr lang="en-US" sz="1200" dirty="0"/>
              <a:t>points(</a:t>
            </a:r>
            <a:r>
              <a:rPr lang="en-US" sz="1200" dirty="0" err="1"/>
              <a:t>seq</a:t>
            </a:r>
            <a:r>
              <a:rPr lang="en-US" sz="1200" dirty="0"/>
              <a:t>(33,37,1),preds$fcst$mel.67[1:5,1],type = "b", </a:t>
            </a:r>
            <a:r>
              <a:rPr lang="en-US" sz="1200" dirty="0" err="1"/>
              <a:t>pch</a:t>
            </a:r>
            <a:r>
              <a:rPr lang="en-US" sz="1200" dirty="0"/>
              <a:t> = 15)</a:t>
            </a:r>
          </a:p>
          <a:p>
            <a:r>
              <a:rPr lang="en-US" sz="1200" dirty="0" err="1"/>
              <a:t>fanchart</a:t>
            </a:r>
            <a:r>
              <a:rPr lang="en-US" sz="1200" dirty="0"/>
              <a:t>(</a:t>
            </a:r>
            <a:r>
              <a:rPr lang="en-US" sz="1200" dirty="0" err="1"/>
              <a:t>preds</a:t>
            </a:r>
            <a:r>
              <a:rPr lang="en-US" sz="1200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R Code using </a:t>
            </a:r>
            <a:r>
              <a:rPr lang="en-IN" sz="3200" dirty="0" err="1"/>
              <a:t>tswge</a:t>
            </a:r>
            <a:r>
              <a:rPr lang="en-IN" sz="3200" dirty="0"/>
              <a:t> and </a:t>
            </a:r>
            <a:r>
              <a:rPr lang="en-IN" sz="3200" dirty="0" err="1"/>
              <a:t>vars</a:t>
            </a:r>
            <a:r>
              <a:rPr lang="en-IN" sz="3200" dirty="0"/>
              <a:t> </a:t>
            </a:r>
            <a:br>
              <a:rPr lang="en-IN" sz="3200" dirty="0"/>
            </a:br>
            <a:r>
              <a:rPr lang="en-IN" sz="3200" dirty="0"/>
              <a:t>to </a:t>
            </a:r>
            <a:r>
              <a:rPr lang="en-IN" sz="3200" dirty="0" err="1"/>
              <a:t>Analyze</a:t>
            </a:r>
            <a:r>
              <a:rPr lang="en-IN" sz="3200" dirty="0"/>
              <a:t> Melanoma-Sunspot Data</a:t>
            </a:r>
          </a:p>
        </p:txBody>
      </p:sp>
    </p:spTree>
    <p:extLst>
      <p:ext uri="{BB962C8B-B14F-4D97-AF65-F5344CB8AC3E}">
        <p14:creationId xmlns:p14="http://schemas.microsoft.com/office/powerpoint/2010/main" val="14667542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897" r="2359"/>
          <a:stretch/>
        </p:blipFill>
        <p:spPr>
          <a:xfrm>
            <a:off x="762001" y="2165684"/>
            <a:ext cx="4315326" cy="41067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38400" y="1407128"/>
            <a:ext cx="4267200" cy="454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Univariate forecasts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2999" y="1905000"/>
            <a:ext cx="3934327" cy="3604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Melanoma incidence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2999" y="4114800"/>
            <a:ext cx="3878944" cy="3604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Sunspot numbers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81599" y="2265487"/>
            <a:ext cx="3505201" cy="371439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AIC selects AR(1) and AR(2) for the melanoma and sunspot univariate models, respectively.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solid dots are the “univariate” forecasts for each realization based on data to time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=1967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Melanoma forecasts (from a simple AR(1) model) are quite poor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Sunspot forecasts for short steps ahead are good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Melanoma Sunspot Example</a:t>
            </a:r>
          </a:p>
        </p:txBody>
      </p:sp>
    </p:spTree>
    <p:extLst>
      <p:ext uri="{BB962C8B-B14F-4D97-AF65-F5344CB8AC3E}">
        <p14:creationId xmlns:p14="http://schemas.microsoft.com/office/powerpoint/2010/main" val="81901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uiExpand="1" build="p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72342"/>
            <a:ext cx="4414838" cy="44062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92370" y="1407128"/>
            <a:ext cx="4341829" cy="4507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Bivariate VAR(4) forecasts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38999" y="2379842"/>
            <a:ext cx="4905375" cy="48958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76800" y="2258935"/>
            <a:ext cx="3886200" cy="390056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750" dirty="0">
                <a:latin typeface="Arial" panose="020B0604020202020204" pitchFamily="34" charset="0"/>
                <a:cs typeface="Arial" panose="020B0604020202020204" pitchFamily="34" charset="0"/>
              </a:rPr>
              <a:t>The VAR forecasts are shown by “</a:t>
            </a:r>
            <a:r>
              <a:rPr lang="en-US" sz="1750" b="1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75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750" dirty="0">
                <a:latin typeface="Arial" panose="020B0604020202020204" pitchFamily="34" charset="0"/>
                <a:cs typeface="Arial" panose="020B0604020202020204" pitchFamily="34" charset="0"/>
              </a:rPr>
              <a:t>Forecasts for melanoma have greatly improved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750" dirty="0">
                <a:latin typeface="Arial" panose="020B0604020202020204" pitchFamily="34" charset="0"/>
                <a:cs typeface="Arial" panose="020B0604020202020204" pitchFamily="34" charset="0"/>
              </a:rPr>
              <a:t>Probably based on the fact that  melanoma incidence at time t is related to the sunspot number at time </a:t>
            </a:r>
            <a:r>
              <a:rPr lang="en-US" sz="175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75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750" dirty="0">
                <a:latin typeface="Arial" panose="020B0604020202020204" pitchFamily="34" charset="0"/>
                <a:cs typeface="Arial" panose="020B0604020202020204" pitchFamily="34" charset="0"/>
              </a:rPr>
              <a:t>The small cross-correlation made more difference in forecasts than might be expected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750" dirty="0">
                <a:latin typeface="Arial" panose="020B0604020202020204" pitchFamily="34" charset="0"/>
                <a:cs typeface="Arial" panose="020B0604020202020204" pitchFamily="34" charset="0"/>
              </a:rPr>
              <a:t>Short term sunspot forecasts are not improved with the melanoma information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1999" y="1892023"/>
            <a:ext cx="38862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Melanoma incidence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1999" y="4129169"/>
            <a:ext cx="38862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Sunspot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Melanoma Sunspot Example</a:t>
            </a:r>
          </a:p>
        </p:txBody>
      </p:sp>
    </p:spTree>
    <p:extLst>
      <p:ext uri="{BB962C8B-B14F-4D97-AF65-F5344CB8AC3E}">
        <p14:creationId xmlns:p14="http://schemas.microsoft.com/office/powerpoint/2010/main" val="10690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  <p:bldP spid="15" grpId="0"/>
      <p:bldP spid="1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7200" y="1407128"/>
            <a:ext cx="8229600" cy="4216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Plots with prediction intervals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00" y="3889248"/>
            <a:ext cx="4905375" cy="4895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41CC34-3EE5-2B41-AD05-7CD61CBB0D83}"/>
              </a:ext>
            </a:extLst>
          </p:cNvPr>
          <p:cNvSpPr txBox="1"/>
          <p:nvPr/>
        </p:nvSpPr>
        <p:spPr>
          <a:xfrm>
            <a:off x="457200" y="5518544"/>
            <a:ext cx="8229600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Again, judging by the wider confidence intervals, we can see that sunspots provide more information in predicting melanoma than the other way around.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4B884C-0439-624C-BF01-1C8D6490B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" r="2087" b="5756"/>
          <a:stretch/>
        </p:blipFill>
        <p:spPr>
          <a:xfrm>
            <a:off x="2045043" y="1890585"/>
            <a:ext cx="5053915" cy="358345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Melanoma Sunspot Example</a:t>
            </a:r>
          </a:p>
        </p:txBody>
      </p:sp>
    </p:spTree>
    <p:extLst>
      <p:ext uri="{BB962C8B-B14F-4D97-AF65-F5344CB8AC3E}">
        <p14:creationId xmlns:p14="http://schemas.microsoft.com/office/powerpoint/2010/main" val="404463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901688"/>
            <a:ext cx="3429000" cy="403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R-based analysis strategy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059594"/>
            <a:ext cx="8229600" cy="6114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100"/>
              </a:lnSpc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ksfit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=lm(y~x1+x2+x3)</a:t>
            </a:r>
          </a:p>
          <a:p>
            <a:pPr>
              <a:lnSpc>
                <a:spcPts val="2100"/>
              </a:lnSpc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phi=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aic.wge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ksfit$residuals,p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=0:8)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7200" y="1365216"/>
                <a:ext cx="8229600" cy="6643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the following R code, </a:t>
                </a:r>
                <a:r>
                  <a:rPr lang="en-US" sz="20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y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denotes the realization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b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z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denotes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and </a:t>
                </a:r>
                <a:r>
                  <a:rPr lang="en-US" sz="20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x1,…,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xm</a:t>
                </a:r>
                <a:r>
                  <a:rPr lang="en-US" sz="20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…,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𝑡𝑚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65216"/>
                <a:ext cx="8229600" cy="664380"/>
              </a:xfrm>
              <a:prstGeom prst="rect">
                <a:avLst/>
              </a:prstGeom>
              <a:blipFill>
                <a:blip r:embed="rId2"/>
                <a:stretch>
                  <a:fillRect l="-741" t="-7339" b="-23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57200" y="2209800"/>
            <a:ext cx="8229600" cy="827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Step 1: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Perform a regression analysis and model the residuals. The following is example code (with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=3):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960010"/>
            <a:ext cx="8229600" cy="34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1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fit=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arima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sales,order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=c(phi$p,0,0)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xreg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(x1,x2,x3))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57200" y="3778919"/>
                <a:ext cx="8229600" cy="1035074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Step 2: 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function ARIMA to perform the MLE analysis which estimates the coefficients in the multiple regression while simultaneously modeling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as an AR(</a:t>
                </a:r>
                <a:r>
                  <a:rPr lang="en-US" sz="2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phi$p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778919"/>
                <a:ext cx="8229600" cy="1035074"/>
              </a:xfrm>
              <a:prstGeom prst="rect">
                <a:avLst/>
              </a:prstGeom>
              <a:blipFill>
                <a:blip r:embed="rId3"/>
                <a:stretch>
                  <a:fillRect l="-741" t="-2941" b="-82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57200" y="5377712"/>
            <a:ext cx="8229600" cy="6894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fit$coef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contains the AR coefficients, the constant, and the coefficients on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x1, x2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x3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457200" y="228600"/>
            <a:ext cx="8229600" cy="6429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Multiple Regression with Correlated Errors</a:t>
            </a:r>
          </a:p>
        </p:txBody>
      </p:sp>
    </p:spTree>
    <p:extLst>
      <p:ext uri="{BB962C8B-B14F-4D97-AF65-F5344CB8AC3E}">
        <p14:creationId xmlns:p14="http://schemas.microsoft.com/office/powerpoint/2010/main" val="234721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  <p:bldP spid="7" grpId="0"/>
      <p:bldP spid="11" grpId="0"/>
      <p:bldP spid="1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422400"/>
            <a:ext cx="8229600" cy="1103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Before leaving this example, we examine the melanoma-sunspot data using a multiple regression with correlated errors.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Since melanoma tends to trend upward we include t and sunspot as independent variables for predicting melanoma.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577918"/>
            <a:ext cx="8229600" cy="130828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600" dirty="0"/>
              <a:t>t=1:37</a:t>
            </a:r>
          </a:p>
          <a:p>
            <a:r>
              <a:rPr lang="en-US" sz="1600" dirty="0" err="1"/>
              <a:t>ksfit</a:t>
            </a:r>
            <a:r>
              <a:rPr lang="en-US" sz="1600" dirty="0"/>
              <a:t>=lm(</a:t>
            </a:r>
            <a:r>
              <a:rPr lang="en-US" sz="1600" dirty="0" err="1"/>
              <a:t>melanoma~sunspot+t</a:t>
            </a:r>
            <a:r>
              <a:rPr lang="en-US" sz="1600" dirty="0"/>
              <a:t>)</a:t>
            </a:r>
          </a:p>
          <a:p>
            <a:r>
              <a:rPr lang="en-US" sz="1600" dirty="0"/>
              <a:t>phi=</a:t>
            </a:r>
            <a:r>
              <a:rPr lang="en-US" sz="1600" dirty="0" err="1"/>
              <a:t>aic.wge</a:t>
            </a:r>
            <a:r>
              <a:rPr lang="en-US" sz="1600" dirty="0"/>
              <a:t>(</a:t>
            </a:r>
            <a:r>
              <a:rPr lang="en-US" sz="1600" dirty="0" err="1"/>
              <a:t>ksfit$residuals,p</a:t>
            </a:r>
            <a:r>
              <a:rPr lang="en-US" sz="1600" dirty="0"/>
              <a:t>=0:8,q=0:0) # AIC picks p=2</a:t>
            </a:r>
          </a:p>
          <a:p>
            <a:r>
              <a:rPr lang="en-US" sz="1600" dirty="0"/>
              <a:t>fit=</a:t>
            </a:r>
            <a:r>
              <a:rPr lang="en-US" sz="1600" dirty="0" err="1"/>
              <a:t>arima</a:t>
            </a:r>
            <a:r>
              <a:rPr lang="en-US" sz="1600" dirty="0"/>
              <a:t>(</a:t>
            </a:r>
            <a:r>
              <a:rPr lang="en-US" sz="1600" dirty="0" err="1"/>
              <a:t>melanoma,order</a:t>
            </a:r>
            <a:r>
              <a:rPr lang="en-US" sz="1600" dirty="0"/>
              <a:t>=c(phi$p,0,0),</a:t>
            </a:r>
            <a:r>
              <a:rPr lang="en-US" sz="1600" dirty="0" err="1"/>
              <a:t>xreg</a:t>
            </a:r>
            <a:r>
              <a:rPr lang="en-US" sz="1600" dirty="0"/>
              <a:t>=</a:t>
            </a:r>
            <a:r>
              <a:rPr lang="en-US" sz="1600" dirty="0" err="1"/>
              <a:t>cbind</a:t>
            </a:r>
            <a:r>
              <a:rPr lang="en-US" sz="1600" dirty="0"/>
              <a:t>(</a:t>
            </a:r>
            <a:r>
              <a:rPr lang="en-US" sz="1600" dirty="0" err="1"/>
              <a:t>t,sunspot</a:t>
            </a:r>
            <a:r>
              <a:rPr lang="en-US" sz="1600" dirty="0"/>
              <a:t>))</a:t>
            </a:r>
          </a:p>
          <a:p>
            <a:r>
              <a:rPr lang="en-US" sz="1600" dirty="0"/>
              <a:t>fit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4368799"/>
            <a:ext cx="8229600" cy="1270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Coefficients: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          ar1          ar2         intercept         t            sunspot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        0.4795    -0.2461     0.3957        0.1157     0.0021</a:t>
            </a:r>
          </a:p>
          <a:p>
            <a:pPr>
              <a:spcBef>
                <a:spcPts val="600"/>
              </a:spcBef>
            </a:pPr>
            <a:r>
              <a:rPr lang="en-US" sz="1600" dirty="0" err="1"/>
              <a:t>s.e.</a:t>
            </a:r>
            <a:r>
              <a:rPr lang="en-US" sz="1600" dirty="0"/>
              <a:t>  0.1627     0.1713     0.1951        0.0077     0.0017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638800"/>
            <a:ext cx="8229600" cy="6311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AIC picked an AR(2) for the residuals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There is a significant trend but sunspot is not a significant predictor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1" y="4038600"/>
            <a:ext cx="939800" cy="355600"/>
          </a:xfrm>
          <a:prstGeom prst="rect">
            <a:avLst/>
          </a:prstGeom>
          <a:noFill/>
          <a:ln w="38100">
            <a:solidFill>
              <a:srgbClr val="FC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Multiple Regression Analysis </a:t>
            </a:r>
            <a:br>
              <a:rPr lang="en-IN" sz="3200" dirty="0"/>
            </a:br>
            <a:r>
              <a:rPr lang="en-IN" sz="3200" dirty="0"/>
              <a:t>of Melanoma-Sunspot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0F243-3099-C643-86C2-2C673373DEB7}"/>
              </a:ext>
            </a:extLst>
          </p:cNvPr>
          <p:cNvSpPr txBox="1"/>
          <p:nvPr/>
        </p:nvSpPr>
        <p:spPr>
          <a:xfrm>
            <a:off x="7209905" y="585851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aic</a:t>
            </a:r>
            <a:r>
              <a:rPr lang="en-US" dirty="0"/>
              <a:t> = 45.17</a:t>
            </a:r>
          </a:p>
        </p:txBody>
      </p:sp>
    </p:spTree>
    <p:extLst>
      <p:ext uri="{BB962C8B-B14F-4D97-AF65-F5344CB8AC3E}">
        <p14:creationId xmlns:p14="http://schemas.microsoft.com/office/powerpoint/2010/main" val="316338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/>
      <p:bldP spid="5" grpId="0"/>
      <p:bldP spid="6" grpId="0" build="p" bldLvl="2"/>
      <p:bldP spid="7" grpId="0" animBg="1"/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422400"/>
            <a:ext cx="8229600" cy="1103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Before leaving this example, we examine the melanoma-sunspot data using a multiple regression with correlated errors.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Since melanoma tends to trend upward we include t and sunspot as independent variables for predicting melanoma.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577918"/>
            <a:ext cx="8229600" cy="130828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dirty="0"/>
              <a:t>t=1:32</a:t>
            </a:r>
          </a:p>
          <a:p>
            <a:r>
              <a:rPr lang="en-US" sz="1400" dirty="0" err="1"/>
              <a:t>ksfit</a:t>
            </a:r>
            <a:r>
              <a:rPr lang="en-US" sz="1400" dirty="0"/>
              <a:t>=</a:t>
            </a:r>
            <a:r>
              <a:rPr lang="en-US" sz="1400" dirty="0" err="1"/>
              <a:t>lm</a:t>
            </a:r>
            <a:r>
              <a:rPr lang="en-US" sz="1400" dirty="0"/>
              <a:t>(melanoma[1:32]~sunspot[1:32]+t)</a:t>
            </a:r>
          </a:p>
          <a:p>
            <a:r>
              <a:rPr lang="en-US" sz="1400" dirty="0"/>
              <a:t>phi=</a:t>
            </a:r>
            <a:r>
              <a:rPr lang="en-US" sz="1400" dirty="0" err="1"/>
              <a:t>aic.wge</a:t>
            </a:r>
            <a:r>
              <a:rPr lang="en-US" sz="1400" dirty="0"/>
              <a:t>(</a:t>
            </a:r>
            <a:r>
              <a:rPr lang="en-US" sz="1400" dirty="0" err="1"/>
              <a:t>ksfit$residuals,p</a:t>
            </a:r>
            <a:r>
              <a:rPr lang="en-US" sz="1400" dirty="0"/>
              <a:t>=0:8,q=0:0) # AIC picks p=2</a:t>
            </a:r>
          </a:p>
          <a:p>
            <a:r>
              <a:rPr lang="en-US" sz="1400" dirty="0"/>
              <a:t>fit=</a:t>
            </a:r>
            <a:r>
              <a:rPr lang="en-US" sz="1400" dirty="0" err="1"/>
              <a:t>arima</a:t>
            </a:r>
            <a:r>
              <a:rPr lang="en-US" sz="1400" dirty="0"/>
              <a:t>(melanoma[1:32],order=c(phi$p,0,0),</a:t>
            </a:r>
            <a:r>
              <a:rPr lang="en-US" sz="1400" dirty="0" err="1"/>
              <a:t>xreg</a:t>
            </a:r>
            <a:r>
              <a:rPr lang="en-US" sz="1400" dirty="0"/>
              <a:t>=</a:t>
            </a:r>
            <a:r>
              <a:rPr lang="en-US" sz="1400" dirty="0" err="1"/>
              <a:t>cbind</a:t>
            </a:r>
            <a:r>
              <a:rPr lang="en-US" sz="1400" dirty="0"/>
              <a:t>(</a:t>
            </a:r>
            <a:r>
              <a:rPr lang="en-US" sz="1400" dirty="0" err="1"/>
              <a:t>t,sunspot</a:t>
            </a:r>
            <a:r>
              <a:rPr lang="en-US" sz="1400" dirty="0"/>
              <a:t>[1:32]))</a:t>
            </a:r>
          </a:p>
          <a:p>
            <a:r>
              <a:rPr lang="en-US" sz="1400" dirty="0" err="1"/>
              <a:t>preds</a:t>
            </a:r>
            <a:r>
              <a:rPr lang="en-US" sz="1400" dirty="0"/>
              <a:t> = predict(</a:t>
            </a:r>
            <a:r>
              <a:rPr lang="en-US" sz="1400" dirty="0" err="1"/>
              <a:t>fit,newxreg</a:t>
            </a:r>
            <a:r>
              <a:rPr lang="en-US" sz="1400" dirty="0"/>
              <a:t> = </a:t>
            </a:r>
            <a:r>
              <a:rPr lang="en-US" sz="1400" dirty="0" err="1"/>
              <a:t>data.frame</a:t>
            </a:r>
            <a:r>
              <a:rPr lang="en-US" sz="1400" dirty="0"/>
              <a:t>(t = c(33,34,35,36,37), sunspot = sunspot[33:37]))</a:t>
            </a:r>
          </a:p>
          <a:p>
            <a:r>
              <a:rPr lang="en-US" sz="1400" dirty="0"/>
              <a:t>plot(</a:t>
            </a:r>
            <a:r>
              <a:rPr lang="en-US" sz="1400" dirty="0" err="1"/>
              <a:t>seq</a:t>
            </a:r>
            <a:r>
              <a:rPr lang="en-US" sz="1400" dirty="0"/>
              <a:t>(1,37,1),melanoma, type = "b")</a:t>
            </a:r>
          </a:p>
          <a:p>
            <a:r>
              <a:rPr lang="en-US" sz="1400" dirty="0"/>
              <a:t>points(</a:t>
            </a:r>
            <a:r>
              <a:rPr lang="en-US" sz="1400" dirty="0" err="1"/>
              <a:t>seq</a:t>
            </a:r>
            <a:r>
              <a:rPr lang="en-US" sz="1400" dirty="0"/>
              <a:t>(33,37,1),</a:t>
            </a:r>
            <a:r>
              <a:rPr lang="en-US" sz="1400" dirty="0" err="1"/>
              <a:t>preds$pred,type</a:t>
            </a:r>
            <a:r>
              <a:rPr lang="en-US" sz="1400" dirty="0"/>
              <a:t> = "b", </a:t>
            </a:r>
            <a:r>
              <a:rPr lang="en-US" sz="1400" dirty="0" err="1"/>
              <a:t>pch</a:t>
            </a:r>
            <a:r>
              <a:rPr lang="en-US" sz="1400" dirty="0"/>
              <a:t> = 15)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Multiple Regression Analysis </a:t>
            </a:r>
            <a:br>
              <a:rPr lang="en-IN" sz="3200" dirty="0"/>
            </a:br>
            <a:r>
              <a:rPr lang="en-IN" sz="3200" dirty="0"/>
              <a:t>of Melanoma-Sunspot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C2734B-819B-2442-8ECF-D5F31E48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551" y="4267200"/>
            <a:ext cx="4276898" cy="21224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D9C990-493A-5342-9FF2-A32D5C88FC31}"/>
              </a:ext>
            </a:extLst>
          </p:cNvPr>
          <p:cNvSpPr txBox="1"/>
          <p:nvPr/>
        </p:nvSpPr>
        <p:spPr>
          <a:xfrm>
            <a:off x="7197436" y="5655399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aic</a:t>
            </a:r>
            <a:r>
              <a:rPr lang="en-US" dirty="0"/>
              <a:t> = 45.17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EAB51F-C09D-A446-9F75-C7029CCB6720}"/>
              </a:ext>
            </a:extLst>
          </p:cNvPr>
          <p:cNvSpPr txBox="1"/>
          <p:nvPr/>
        </p:nvSpPr>
        <p:spPr>
          <a:xfrm>
            <a:off x="7201592" y="6036399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ase</a:t>
            </a:r>
            <a:r>
              <a:rPr lang="en-US" dirty="0"/>
              <a:t> = ?</a:t>
            </a:r>
          </a:p>
        </p:txBody>
      </p:sp>
    </p:spTree>
    <p:extLst>
      <p:ext uri="{BB962C8B-B14F-4D97-AF65-F5344CB8AC3E}">
        <p14:creationId xmlns:p14="http://schemas.microsoft.com/office/powerpoint/2010/main" val="20535240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1" y="1421801"/>
            <a:ext cx="8229600" cy="94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Remembering that melanoma incidence seemed to be related to sunspot activity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two years earlier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we examine a lagged effect (along with time)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compute variables sun2 and mel2 below 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199" y="4367225"/>
            <a:ext cx="8229601" cy="124049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Coefficients: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          ar1        intercept         t            sun2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        0.3124      0.2746      0.1177      0.0064</a:t>
            </a:r>
          </a:p>
          <a:p>
            <a:pPr>
              <a:spcBef>
                <a:spcPts val="600"/>
              </a:spcBef>
            </a:pPr>
            <a:r>
              <a:rPr lang="en-US" sz="1600" dirty="0" err="1"/>
              <a:t>s.e.</a:t>
            </a:r>
            <a:r>
              <a:rPr lang="en-US" sz="1600" dirty="0"/>
              <a:t>  0.1732     0.1608      0.0068       0.0013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247901"/>
            <a:ext cx="8229600" cy="16167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600" dirty="0"/>
              <a:t>t=1:35</a:t>
            </a:r>
          </a:p>
          <a:p>
            <a:r>
              <a:rPr lang="en-US" sz="1600" dirty="0"/>
              <a:t>sun2=sunspot[1:35]</a:t>
            </a:r>
          </a:p>
          <a:p>
            <a:r>
              <a:rPr lang="en-US" sz="1600" dirty="0"/>
              <a:t>for(</a:t>
            </a:r>
            <a:r>
              <a:rPr lang="en-US" sz="1600" dirty="0" err="1"/>
              <a:t>i</a:t>
            </a:r>
            <a:r>
              <a:rPr lang="en-US" sz="1600" dirty="0"/>
              <a:t> in 1:35){mel2[</a:t>
            </a:r>
            <a:r>
              <a:rPr lang="en-US" sz="1600" dirty="0" err="1"/>
              <a:t>i</a:t>
            </a:r>
            <a:r>
              <a:rPr lang="en-US" sz="1600" dirty="0"/>
              <a:t>]=melanoma[i+2]}</a:t>
            </a:r>
          </a:p>
          <a:p>
            <a:r>
              <a:rPr lang="en-US" sz="1600" dirty="0" err="1"/>
              <a:t>ksfit</a:t>
            </a:r>
            <a:r>
              <a:rPr lang="en-US" sz="1600" dirty="0"/>
              <a:t>=lm(mel2~t+sun2)</a:t>
            </a:r>
          </a:p>
          <a:p>
            <a:r>
              <a:rPr lang="en-US" sz="1600" dirty="0"/>
              <a:t>phi=</a:t>
            </a:r>
            <a:r>
              <a:rPr lang="en-US" sz="1600" dirty="0" err="1"/>
              <a:t>aic.wge</a:t>
            </a:r>
            <a:r>
              <a:rPr lang="en-US" sz="1600" dirty="0"/>
              <a:t>(</a:t>
            </a:r>
            <a:r>
              <a:rPr lang="en-US" sz="1600" dirty="0" err="1"/>
              <a:t>ksfit$residuals,p</a:t>
            </a:r>
            <a:r>
              <a:rPr lang="en-US" sz="1600" dirty="0"/>
              <a:t>=0:8,q=0:0)  # AIC picks p=1</a:t>
            </a:r>
          </a:p>
          <a:p>
            <a:r>
              <a:rPr lang="en-US" sz="1600" dirty="0"/>
              <a:t>fit=</a:t>
            </a:r>
            <a:r>
              <a:rPr lang="en-US" sz="1600" dirty="0" err="1"/>
              <a:t>arima</a:t>
            </a:r>
            <a:r>
              <a:rPr lang="en-US" sz="1600" dirty="0"/>
              <a:t>(mel2,order=c(phi$p,0,0),</a:t>
            </a:r>
            <a:r>
              <a:rPr lang="en-US" sz="1600" dirty="0" err="1"/>
              <a:t>xreg</a:t>
            </a:r>
            <a:r>
              <a:rPr lang="en-US" sz="1600" dirty="0"/>
              <a:t>=</a:t>
            </a:r>
            <a:r>
              <a:rPr lang="en-US" sz="1600" dirty="0" err="1"/>
              <a:t>cbind</a:t>
            </a:r>
            <a:r>
              <a:rPr lang="en-US" sz="1600" dirty="0"/>
              <a:t>(t,sun2))</a:t>
            </a:r>
          </a:p>
          <a:p>
            <a:r>
              <a:rPr lang="en-US" sz="1600" dirty="0"/>
              <a:t>fit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98" y="5638800"/>
            <a:ext cx="8229601" cy="656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AIC picked an AR(1) for the residuals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coefficients for trend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sunspots are significant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Multiple Regression Analysis </a:t>
            </a:r>
            <a:br>
              <a:rPr lang="en-IN" sz="3200" dirty="0"/>
            </a:br>
            <a:r>
              <a:rPr lang="en-IN" sz="3200" dirty="0"/>
              <a:t>of Melanoma-Sunspot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1" y="4038600"/>
            <a:ext cx="939800" cy="355600"/>
          </a:xfrm>
          <a:prstGeom prst="rect">
            <a:avLst/>
          </a:prstGeom>
          <a:noFill/>
          <a:ln w="38100">
            <a:solidFill>
              <a:srgbClr val="FC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3C3C09-4E30-7B48-A05E-F542CA6E59CA}"/>
              </a:ext>
            </a:extLst>
          </p:cNvPr>
          <p:cNvSpPr txBox="1"/>
          <p:nvPr/>
        </p:nvSpPr>
        <p:spPr>
          <a:xfrm>
            <a:off x="6781800" y="5869635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aic</a:t>
            </a:r>
            <a:r>
              <a:rPr lang="en-US" dirty="0"/>
              <a:t> = 22.94</a:t>
            </a:r>
          </a:p>
        </p:txBody>
      </p:sp>
    </p:spTree>
    <p:extLst>
      <p:ext uri="{BB962C8B-B14F-4D97-AF65-F5344CB8AC3E}">
        <p14:creationId xmlns:p14="http://schemas.microsoft.com/office/powerpoint/2010/main" val="200475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1" y="1345600"/>
            <a:ext cx="8229600" cy="940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Remembering that melanoma incidence seemed to be related to sunspot activity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two years earlier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we examine a lagged effect (along with time)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compute variables sun2 and mel2 below 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209800"/>
            <a:ext cx="8229600" cy="16167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dirty="0"/>
              <a:t>t=1:30</a:t>
            </a:r>
          </a:p>
          <a:p>
            <a:r>
              <a:rPr lang="en-US" sz="1400" dirty="0"/>
              <a:t>sun2=sunspot[1:30]</a:t>
            </a:r>
          </a:p>
          <a:p>
            <a:r>
              <a:rPr lang="en-US" sz="1400" dirty="0"/>
              <a:t>mel2 = c()</a:t>
            </a:r>
          </a:p>
          <a:p>
            <a:r>
              <a:rPr lang="en-US" sz="1400" dirty="0"/>
              <a:t>for(</a:t>
            </a:r>
            <a:r>
              <a:rPr lang="en-US" sz="1400" dirty="0" err="1"/>
              <a:t>i</a:t>
            </a:r>
            <a:r>
              <a:rPr lang="en-US" sz="1400" dirty="0"/>
              <a:t> in 1:30){mel2[</a:t>
            </a:r>
            <a:r>
              <a:rPr lang="en-US" sz="1400" dirty="0" err="1"/>
              <a:t>i</a:t>
            </a:r>
            <a:r>
              <a:rPr lang="en-US" sz="1400" dirty="0"/>
              <a:t>]=melanoma[i+2]}</a:t>
            </a:r>
          </a:p>
          <a:p>
            <a:r>
              <a:rPr lang="en-US" sz="1400" dirty="0" err="1"/>
              <a:t>ksfit</a:t>
            </a:r>
            <a:r>
              <a:rPr lang="en-US" sz="1400" dirty="0"/>
              <a:t>=</a:t>
            </a:r>
            <a:r>
              <a:rPr lang="en-US" sz="1400" dirty="0" err="1"/>
              <a:t>lm</a:t>
            </a:r>
            <a:r>
              <a:rPr lang="en-US" sz="1400" dirty="0"/>
              <a:t>(mel2~t+sun2)</a:t>
            </a:r>
          </a:p>
          <a:p>
            <a:r>
              <a:rPr lang="en-US" sz="1400" dirty="0"/>
              <a:t>phi=</a:t>
            </a:r>
            <a:r>
              <a:rPr lang="en-US" sz="1400" dirty="0" err="1"/>
              <a:t>aic.wge</a:t>
            </a:r>
            <a:r>
              <a:rPr lang="en-US" sz="1400" dirty="0"/>
              <a:t>(</a:t>
            </a:r>
            <a:r>
              <a:rPr lang="en-US" sz="1400" dirty="0" err="1"/>
              <a:t>ksfit$residuals,p</a:t>
            </a:r>
            <a:r>
              <a:rPr lang="en-US" sz="1400" dirty="0"/>
              <a:t>=0:8,q=0:0)  # AIC picks p=1</a:t>
            </a:r>
          </a:p>
          <a:p>
            <a:r>
              <a:rPr lang="en-US" sz="1400" dirty="0"/>
              <a:t>fit=</a:t>
            </a:r>
            <a:r>
              <a:rPr lang="en-US" sz="1400" dirty="0" err="1"/>
              <a:t>arima</a:t>
            </a:r>
            <a:r>
              <a:rPr lang="en-US" sz="1400" dirty="0"/>
              <a:t>(mel2,order=c(phi$p,0,0),</a:t>
            </a:r>
            <a:r>
              <a:rPr lang="en-US" sz="1400" dirty="0" err="1"/>
              <a:t>xreg</a:t>
            </a:r>
            <a:r>
              <a:rPr lang="en-US" sz="1400" dirty="0"/>
              <a:t>=</a:t>
            </a:r>
            <a:r>
              <a:rPr lang="en-US" sz="1400" dirty="0" err="1"/>
              <a:t>cbind</a:t>
            </a:r>
            <a:r>
              <a:rPr lang="en-US" sz="1400" dirty="0"/>
              <a:t>(t,sun2))</a:t>
            </a:r>
          </a:p>
          <a:p>
            <a:r>
              <a:rPr lang="en-US" sz="1400" dirty="0" err="1"/>
              <a:t>preds</a:t>
            </a:r>
            <a:r>
              <a:rPr lang="en-US" sz="1400" dirty="0"/>
              <a:t> = predict(</a:t>
            </a:r>
            <a:r>
              <a:rPr lang="en-US" sz="1400" dirty="0" err="1"/>
              <a:t>fit,newxreg</a:t>
            </a:r>
            <a:r>
              <a:rPr lang="en-US" sz="1400" dirty="0"/>
              <a:t> = </a:t>
            </a:r>
            <a:r>
              <a:rPr lang="en-US" sz="1400" dirty="0" err="1"/>
              <a:t>data.frame</a:t>
            </a:r>
            <a:r>
              <a:rPr lang="en-US" sz="1400" dirty="0"/>
              <a:t>(t = c(33,34,35,36,37), sunspot = sunspot[33:37]))</a:t>
            </a:r>
          </a:p>
          <a:p>
            <a:r>
              <a:rPr lang="en-US" sz="1400" dirty="0"/>
              <a:t>plot(</a:t>
            </a:r>
            <a:r>
              <a:rPr lang="en-US" sz="1400" dirty="0" err="1"/>
              <a:t>seq</a:t>
            </a:r>
            <a:r>
              <a:rPr lang="en-US" sz="1400" dirty="0"/>
              <a:t>(1,37,1),melanoma, type = "b")</a:t>
            </a:r>
          </a:p>
          <a:p>
            <a:r>
              <a:rPr lang="en-US" sz="1400" dirty="0"/>
              <a:t>points(</a:t>
            </a:r>
            <a:r>
              <a:rPr lang="en-US" sz="1400" dirty="0" err="1"/>
              <a:t>seq</a:t>
            </a:r>
            <a:r>
              <a:rPr lang="en-US" sz="1400" dirty="0"/>
              <a:t>(33,37,1),</a:t>
            </a:r>
            <a:r>
              <a:rPr lang="en-US" sz="1400" dirty="0" err="1"/>
              <a:t>preds$pred,type</a:t>
            </a:r>
            <a:r>
              <a:rPr lang="en-US" sz="1400" dirty="0"/>
              <a:t> = "b", </a:t>
            </a:r>
            <a:r>
              <a:rPr lang="en-US" sz="1400" dirty="0" err="1"/>
              <a:t>pch</a:t>
            </a:r>
            <a:r>
              <a:rPr lang="en-US" sz="1400" dirty="0"/>
              <a:t> = 15)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Multiple Regression Analysis </a:t>
            </a:r>
            <a:br>
              <a:rPr lang="en-IN" sz="3200" dirty="0"/>
            </a:br>
            <a:r>
              <a:rPr lang="en-IN" sz="3200" dirty="0"/>
              <a:t>of Melanoma-Sunspot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AB71F2-7171-7B44-889A-4FE19AC5F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4495800"/>
            <a:ext cx="4495800" cy="22311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512E3B-5E4A-1E49-9185-571AFD282FC8}"/>
              </a:ext>
            </a:extLst>
          </p:cNvPr>
          <p:cNvSpPr txBox="1"/>
          <p:nvPr/>
        </p:nvSpPr>
        <p:spPr>
          <a:xfrm>
            <a:off x="7239000" y="57912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aic</a:t>
            </a:r>
            <a:r>
              <a:rPr lang="en-US" dirty="0"/>
              <a:t> = 22.94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15D75C-845E-5444-BC69-0A5D692DBBA4}"/>
              </a:ext>
            </a:extLst>
          </p:cNvPr>
          <p:cNvSpPr txBox="1"/>
          <p:nvPr/>
        </p:nvSpPr>
        <p:spPr>
          <a:xfrm>
            <a:off x="7239000" y="6151961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ase</a:t>
            </a:r>
            <a:r>
              <a:rPr lang="en-US" dirty="0"/>
              <a:t> = ?</a:t>
            </a:r>
          </a:p>
        </p:txBody>
      </p:sp>
    </p:spTree>
    <p:extLst>
      <p:ext uri="{BB962C8B-B14F-4D97-AF65-F5344CB8AC3E}">
        <p14:creationId xmlns:p14="http://schemas.microsoft.com/office/powerpoint/2010/main" val="10312891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62BBE-FE48-BE41-9B12-F382E376E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4046F-F5AF-AA4A-8411-EB6D187B9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68"/>
          <a:stretch/>
        </p:blipFill>
        <p:spPr>
          <a:xfrm>
            <a:off x="76200" y="2433533"/>
            <a:ext cx="4495800" cy="2062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B9D499-1CAE-3D44-99B1-926B5B2A9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76"/>
          <a:stretch/>
        </p:blipFill>
        <p:spPr>
          <a:xfrm>
            <a:off x="4703618" y="1847236"/>
            <a:ext cx="4419600" cy="2648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966E2-A816-CC4C-B4B1-D068C479FC46}"/>
              </a:ext>
            </a:extLst>
          </p:cNvPr>
          <p:cNvSpPr txBox="1"/>
          <p:nvPr/>
        </p:nvSpPr>
        <p:spPr>
          <a:xfrm>
            <a:off x="5027468" y="1828800"/>
            <a:ext cx="37719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Melanoma incidence VAR(4)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A5C598-03B0-B54E-B025-90281CE2E8FF}"/>
              </a:ext>
            </a:extLst>
          </p:cNvPr>
          <p:cNvSpPr txBox="1"/>
          <p:nvPr/>
        </p:nvSpPr>
        <p:spPr>
          <a:xfrm>
            <a:off x="152400" y="1752600"/>
            <a:ext cx="462741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Melanoma incidence </a:t>
            </a:r>
          </a:p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Multiple Regression Lag = 2, AR(1)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016B11-38F6-DF4C-890B-72274AFD4DC6}"/>
              </a:ext>
            </a:extLst>
          </p:cNvPr>
          <p:cNvSpPr txBox="1"/>
          <p:nvPr/>
        </p:nvSpPr>
        <p:spPr>
          <a:xfrm>
            <a:off x="5181600" y="4390383"/>
            <a:ext cx="37719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9E737-AF6B-E147-A3CB-989B964BACD4}"/>
              </a:ext>
            </a:extLst>
          </p:cNvPr>
          <p:cNvSpPr txBox="1"/>
          <p:nvPr/>
        </p:nvSpPr>
        <p:spPr>
          <a:xfrm>
            <a:off x="438150" y="4390383"/>
            <a:ext cx="37719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ECB5E0-39D2-8F45-BFB7-B226CB6878A6}"/>
              </a:ext>
            </a:extLst>
          </p:cNvPr>
          <p:cNvSpPr txBox="1"/>
          <p:nvPr/>
        </p:nvSpPr>
        <p:spPr>
          <a:xfrm>
            <a:off x="1600200" y="50292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aic</a:t>
            </a:r>
            <a:r>
              <a:rPr lang="en-US" dirty="0"/>
              <a:t> = 22.94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58501-3C52-DF4D-8AE6-0D9AD19BFF0F}"/>
              </a:ext>
            </a:extLst>
          </p:cNvPr>
          <p:cNvSpPr txBox="1"/>
          <p:nvPr/>
        </p:nvSpPr>
        <p:spPr>
          <a:xfrm>
            <a:off x="6629400" y="50292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aic</a:t>
            </a:r>
            <a:r>
              <a:rPr lang="en-US" dirty="0"/>
              <a:t> = 5.04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1F426C-7BA7-CA40-B764-1F615FD4F859}"/>
              </a:ext>
            </a:extLst>
          </p:cNvPr>
          <p:cNvSpPr/>
          <p:nvPr/>
        </p:nvSpPr>
        <p:spPr>
          <a:xfrm>
            <a:off x="4572000" y="1600200"/>
            <a:ext cx="4381500" cy="403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6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317396"/>
            <a:ext cx="8229600" cy="6638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command</a:t>
            </a:r>
          </a:p>
          <a:p>
            <a:pPr>
              <a:spcBef>
                <a:spcPts val="60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915891"/>
            <a:ext cx="8229600" cy="4106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produces the following example “dummy” output (assuming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phi$p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2279895"/>
            <a:ext cx="8229600" cy="10729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15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>
              <a:lnSpc>
                <a:spcPts val="15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ar1      ar2   intercept    x1     x2     x3</a:t>
            </a:r>
          </a:p>
          <a:p>
            <a:pPr>
              <a:lnSpc>
                <a:spcPts val="15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1.6     -0.8    10.5       2.3    3.1    0.3</a:t>
            </a:r>
          </a:p>
          <a:p>
            <a:pPr>
              <a:lnSpc>
                <a:spcPts val="1500"/>
              </a:lnSpc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s.e.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0.6      0.3     2.2       0.9    1.2    0.2</a:t>
            </a:r>
          </a:p>
          <a:p>
            <a:pPr>
              <a:lnSpc>
                <a:spcPts val="1500"/>
              </a:lnSpc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sigma2 estimated as 1.4: log likelihood=-16,aic=20.1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352800"/>
            <a:ext cx="8229600" cy="28520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Recall that we don’t usually look at the SE’s for AR and MA coefficients (the factor table gives more information).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Function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arima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doesn’t give p-values, but in general if the absolute value of the coefficient is over two times the SE, this is evidence at the .05 level that the variable is useful.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final model residuals are given in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fit$resid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they should be white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Check with residual plots and/or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Ljung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-Box Test.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Compare competing models with AIC/AIC/BIC etc.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model to forecast and/or answer any additional QOIs.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642938"/>
          </a:xfrm>
        </p:spPr>
        <p:txBody>
          <a:bodyPr/>
          <a:lstStyle/>
          <a:p>
            <a:r>
              <a:rPr lang="en-IN" sz="2800" dirty="0"/>
              <a:t>Multiple Regression with Correlated Errors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901688"/>
            <a:ext cx="3429000" cy="403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R-based analysis strategy</a:t>
            </a:r>
          </a:p>
        </p:txBody>
      </p:sp>
    </p:spTree>
    <p:extLst>
      <p:ext uri="{BB962C8B-B14F-4D97-AF65-F5344CB8AC3E}">
        <p14:creationId xmlns:p14="http://schemas.microsoft.com/office/powerpoint/2010/main" val="31552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 build="p" bldLvl="3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6455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34"/>
  <p:tag name="MMPROD_UIDATA" val="&lt;database version=&quot;11.0&quot;&gt;&lt;object type=&quot;1&quot; unique_id=&quot;10001&quot;&gt;&lt;object type=&quot;2&quot; unique_id=&quot;47998&quot;&gt;&lt;object type=&quot;3&quot; unique_id=&quot;47999&quot;&gt;&lt;property id=&quot;20148&quot; value=&quot;5&quot;/&gt;&lt;property id=&quot;20300&quot; value=&quot;Slide 1 - &amp;quot;Insert Title Here&amp;quot;&quot;/&gt;&lt;property id=&quot;20307&quot; value=&quot;269&quot;/&gt;&lt;/object&gt;&lt;object type=&quot;3&quot; unique_id=&quot;48000&quot;&gt;&lt;property id=&quot;20148&quot; value=&quot;5&quot;/&gt;&lt;property id=&quot;20300&quot; value=&quot;Slide 2 - &amp;quot;Header&amp;quot;&quot;/&gt;&lt;property id=&quot;20307&quot; value=&quot;266&quot;/&gt;&lt;/object&gt;&lt;object type=&quot;3&quot; unique_id=&quot;48001&quot;&gt;&lt;property id=&quot;20148&quot; value=&quot;5&quot;/&gt;&lt;property id=&quot;20300&quot; value=&quot;Slide 7&quot;/&gt;&lt;property id=&quot;20307&quot; value=&quot;267&quot;/&gt;&lt;/object&gt;&lt;object type=&quot;3&quot; unique_id=&quot;48032&quot;&gt;&lt;property id=&quot;20148&quot; value=&quot;5&quot;/&gt;&lt;property id=&quot;20300&quot; value=&quot;Slide 3&quot;/&gt;&lt;property id=&quot;20307&quot; value=&quot;270&quot;/&gt;&lt;/object&gt;&lt;object type=&quot;3&quot; unique_id=&quot;48033&quot;&gt;&lt;property id=&quot;20148&quot; value=&quot;5&quot;/&gt;&lt;property id=&quot;20300&quot; value=&quot;Slide 4&quot;/&gt;&lt;property id=&quot;20307&quot; value=&quot;271&quot;/&gt;&lt;/object&gt;&lt;object type=&quot;3&quot; unique_id=&quot;48034&quot;&gt;&lt;property id=&quot;20148&quot; value=&quot;5&quot;/&gt;&lt;property id=&quot;20300&quot; value=&quot;Slide 5&quot;/&gt;&lt;property id=&quot;20307&quot; value=&quot;272&quot;/&gt;&lt;/object&gt;&lt;object type=&quot;3&quot; unique_id=&quot;48035&quot;&gt;&lt;property id=&quot;20148&quot; value=&quot;5&quot;/&gt;&lt;property id=&quot;20300&quot; value=&quot;Slide 6&quot;/&gt;&lt;property id=&quot;20307&quot; value=&quot;273&quot;/&gt;&lt;/object&gt;&lt;/object&gt;&lt;object type=&quot;8&quot; unique_id=&quot;4800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Body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9744</TotalTime>
  <Words>6040</Words>
  <Application>Microsoft Office PowerPoint</Application>
  <PresentationFormat>On-screen Show (4:3)</PresentationFormat>
  <Paragraphs>614</Paragraphs>
  <Slides>75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Calibri</vt:lpstr>
      <vt:lpstr>Cambria Math</vt:lpstr>
      <vt:lpstr>Courier New</vt:lpstr>
      <vt:lpstr>Symbol</vt:lpstr>
      <vt:lpstr>Times New Roman</vt:lpstr>
      <vt:lpstr>1_Body Slides</vt:lpstr>
      <vt:lpstr>Equation</vt:lpstr>
      <vt:lpstr>Multivariate Regression</vt:lpstr>
      <vt:lpstr>PowerPoint Presentation</vt:lpstr>
      <vt:lpstr>Multiple Regression with  Correlated Errors</vt:lpstr>
      <vt:lpstr>PowerPoint Presentation</vt:lpstr>
      <vt:lpstr>PowerPoint Presentation</vt:lpstr>
      <vt:lpstr>Multivariate Regression</vt:lpstr>
      <vt:lpstr>PowerPoint Presentation</vt:lpstr>
      <vt:lpstr>Multiple Regression with Correlated Errors</vt:lpstr>
      <vt:lpstr>PowerPoint Presentation</vt:lpstr>
      <vt:lpstr>Multivariate Regression: Example</vt:lpstr>
      <vt:lpstr>Multiple Regression  with Correlated Errors</vt:lpstr>
      <vt:lpstr>Hypothetical Sales Data</vt:lpstr>
      <vt:lpstr>Multiple Regression  with Correlated Errors</vt:lpstr>
      <vt:lpstr>Comments about Regression Equation</vt:lpstr>
      <vt:lpstr>Multiple Regression  with Correlated Errors</vt:lpstr>
      <vt:lpstr>Comments about Regression  Equation with Trend Included</vt:lpstr>
      <vt:lpstr>PowerPoint Presentation</vt:lpstr>
      <vt:lpstr>Multivariate Regression</vt:lpstr>
      <vt:lpstr>How About Using Lagged Variables?</vt:lpstr>
      <vt:lpstr>Creating Lagged Variables in R</vt:lpstr>
      <vt:lpstr>PowerPoint Presentation</vt:lpstr>
      <vt:lpstr>Multivariate Regression: Example Part 2</vt:lpstr>
      <vt:lpstr>Multiple Regression  with Correlated Errors</vt:lpstr>
      <vt:lpstr>Multiple Regression  with Correlated Errors</vt:lpstr>
      <vt:lpstr>Multiple Regression  with Correlated Errors</vt:lpstr>
      <vt:lpstr>Comments about Results  Using Lagged Variables</vt:lpstr>
      <vt:lpstr>Lagged Variables in Multiple  Regression with Correlated Errors</vt:lpstr>
      <vt:lpstr>A Note about Lagged Variables  in Multiple Time Series Analysis</vt:lpstr>
      <vt:lpstr>PowerPoint Presentation</vt:lpstr>
      <vt:lpstr>Multivariate Regression</vt:lpstr>
      <vt:lpstr>Cross-Correlation  between 2 Time Series</vt:lpstr>
      <vt:lpstr>Cross-Correlation  between 2 Time Series</vt:lpstr>
      <vt:lpstr>Cross-Correlation between 2 Time Series</vt:lpstr>
      <vt:lpstr>Cross-Correlation between 2 Time Series</vt:lpstr>
      <vt:lpstr>Cross-Correlation between 2 Time Series</vt:lpstr>
      <vt:lpstr>Graphical Presentation  of Cross-Correlations</vt:lpstr>
      <vt:lpstr>Cross-correlations</vt:lpstr>
      <vt:lpstr>PowerPoint Presentation</vt:lpstr>
      <vt:lpstr>PowerPoint Presentation</vt:lpstr>
      <vt:lpstr>VAR Models |  Definition and Example</vt:lpstr>
      <vt:lpstr> Vector AR (VAR) Models</vt:lpstr>
      <vt:lpstr> Example: Bivariate VAR(1) Process</vt:lpstr>
      <vt:lpstr>Matrix Notation</vt:lpstr>
      <vt:lpstr>Matrix Notation</vt:lpstr>
      <vt:lpstr>Bivariate VAR(2)</vt:lpstr>
      <vt:lpstr>PowerPoint Presentation</vt:lpstr>
      <vt:lpstr>Forecasting with VAR Models</vt:lpstr>
      <vt:lpstr>Forecasting with VAR(p) Models</vt:lpstr>
      <vt:lpstr>Forecasting with VAR(p) Models</vt:lpstr>
      <vt:lpstr>PowerPoint Presentation</vt:lpstr>
      <vt:lpstr>VAR Models | Example</vt:lpstr>
      <vt:lpstr>Bivariate VAR Time Series Example</vt:lpstr>
      <vt:lpstr>R Code using tswge and  vars to Analyze Bivariate Data (x1,x2)</vt:lpstr>
      <vt:lpstr>PowerPoint Presentation</vt:lpstr>
      <vt:lpstr>VAR Models | Example</vt:lpstr>
      <vt:lpstr>Univariate Forecasts</vt:lpstr>
      <vt:lpstr>Forecasting with Bivariate VAR Models</vt:lpstr>
      <vt:lpstr>What Happened?</vt:lpstr>
      <vt:lpstr>Bivariate VAR(5) Model</vt:lpstr>
      <vt:lpstr>Bivariate VAR(5) Model:  Fan Chart and Prediction Intervals</vt:lpstr>
      <vt:lpstr>Comments about the  Bivariate VAR(5) Example</vt:lpstr>
      <vt:lpstr>PowerPoint Presentation</vt:lpstr>
      <vt:lpstr>Melanoma and  Sunspots Example</vt:lpstr>
      <vt:lpstr>Melanoma Sunspot Example Annual Data: 1936-1972</vt:lpstr>
      <vt:lpstr>Melanoma Sunspot Example Annual Data: 1936-1972</vt:lpstr>
      <vt:lpstr>R Code using tswge and vars  to Analyze Melanoma-Sunspot Data</vt:lpstr>
      <vt:lpstr>Melanoma Sunspot Example</vt:lpstr>
      <vt:lpstr>Melanoma Sunspot Example</vt:lpstr>
      <vt:lpstr>Melanoma Sunspot Example</vt:lpstr>
      <vt:lpstr>Multiple Regression Analysis  of Melanoma-Sunspot Data</vt:lpstr>
      <vt:lpstr>Multiple Regression Analysis  of Melanoma-Sunspot Data</vt:lpstr>
      <vt:lpstr>Multiple Regression Analysis  of Melanoma-Sunspot Data</vt:lpstr>
      <vt:lpstr>Multiple Regression Analysis  of Melanoma-Sunspot Data</vt:lpstr>
      <vt:lpstr>Comparison!!!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Southern Methodist University</dc:title>
  <dc:subject/>
  <dc:creator>Administrator</dc:creator>
  <cp:keywords/>
  <dc:description/>
  <cp:lastModifiedBy>Windows User</cp:lastModifiedBy>
  <cp:revision>441</cp:revision>
  <dcterms:created xsi:type="dcterms:W3CDTF">2016-03-21T14:12:59Z</dcterms:created>
  <dcterms:modified xsi:type="dcterms:W3CDTF">2020-03-19T22:53:00Z</dcterms:modified>
  <cp:category/>
</cp:coreProperties>
</file>